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67" r:id="rId4"/>
    <p:sldId id="268" r:id="rId5"/>
    <p:sldId id="257" r:id="rId6"/>
    <p:sldId id="262" r:id="rId7"/>
    <p:sldId id="261"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3C3D07-D05D-4EB2-B901-C803556F254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5D4EEDCA-150D-460E-875B-21E6AA443758}">
      <dgm:prSet phldrT="[Текст]" custT="1"/>
      <dgm:spPr/>
      <dgm:t>
        <a:bodyPr/>
        <a:lstStyle/>
        <a:p>
          <a:r>
            <a:rPr lang="kk-KZ" sz="1400" dirty="0" smtClean="0">
              <a:latin typeface="Times New Roman" pitchFamily="18" charset="0"/>
              <a:cs typeface="Times New Roman" pitchFamily="18" charset="0"/>
            </a:rPr>
            <a:t>Ішкі тəуекелділік </a:t>
          </a:r>
          <a:endParaRPr lang="ru-RU" sz="1400" dirty="0">
            <a:latin typeface="Times New Roman" pitchFamily="18" charset="0"/>
            <a:cs typeface="Times New Roman" pitchFamily="18" charset="0"/>
          </a:endParaRPr>
        </a:p>
      </dgm:t>
    </dgm:pt>
    <dgm:pt modelId="{190D9EF3-3CBF-42F0-9848-4F33915A7BDD}" type="parTrans" cxnId="{BCA06B04-6596-4FD2-BC7A-9157DF1074A0}">
      <dgm:prSet/>
      <dgm:spPr/>
      <dgm:t>
        <a:bodyPr/>
        <a:lstStyle/>
        <a:p>
          <a:endParaRPr lang="ru-RU"/>
        </a:p>
      </dgm:t>
    </dgm:pt>
    <dgm:pt modelId="{50FF59FF-9D80-486A-977D-A5E73939F391}" type="sibTrans" cxnId="{BCA06B04-6596-4FD2-BC7A-9157DF1074A0}">
      <dgm:prSet/>
      <dgm:spPr/>
      <dgm:t>
        <a:bodyPr/>
        <a:lstStyle/>
        <a:p>
          <a:endParaRPr lang="ru-RU"/>
        </a:p>
      </dgm:t>
    </dgm:pt>
    <dgm:pt modelId="{8956CC01-DCEF-418C-8E19-DD0461E2DED1}">
      <dgm:prSet phldrT="[Текст]" custT="1"/>
      <dgm:spPr/>
      <dgm:t>
        <a:bodyPr/>
        <a:lstStyle/>
        <a:p>
          <a:r>
            <a:rPr lang="kk-KZ" sz="1200" i="1" dirty="0" smtClean="0">
              <a:latin typeface="Times New Roman" pitchFamily="18" charset="0"/>
              <a:cs typeface="Times New Roman" pitchFamily="18" charset="0"/>
            </a:rPr>
            <a:t>бұл байланысқан бақылауларды болдырмауда басқа ауытқулармен бірге немесе жеке маңызды болуы мүмкін бекітулердің ауытқуларға бейімділігі. </a:t>
          </a:r>
          <a:endParaRPr lang="ru-RU" sz="1200" i="1" dirty="0">
            <a:latin typeface="Times New Roman" pitchFamily="18" charset="0"/>
            <a:cs typeface="Times New Roman" pitchFamily="18" charset="0"/>
          </a:endParaRPr>
        </a:p>
      </dgm:t>
    </dgm:pt>
    <dgm:pt modelId="{81AAE677-8D0A-45CB-A78B-6FE873018E2B}" type="parTrans" cxnId="{A9A6C0B5-299C-4B5C-BA30-D5BAF23082F2}">
      <dgm:prSet/>
      <dgm:spPr/>
      <dgm:t>
        <a:bodyPr/>
        <a:lstStyle/>
        <a:p>
          <a:endParaRPr lang="ru-RU"/>
        </a:p>
      </dgm:t>
    </dgm:pt>
    <dgm:pt modelId="{6E4945EC-7068-4026-AF53-1898A31F144B}" type="sibTrans" cxnId="{A9A6C0B5-299C-4B5C-BA30-D5BAF23082F2}">
      <dgm:prSet/>
      <dgm:spPr/>
      <dgm:t>
        <a:bodyPr/>
        <a:lstStyle/>
        <a:p>
          <a:endParaRPr lang="ru-RU"/>
        </a:p>
      </dgm:t>
    </dgm:pt>
    <dgm:pt modelId="{6C450C20-F423-4C12-AD5E-BBC58DACA108}">
      <dgm:prSet phldrT="[Текст]" custT="1"/>
      <dgm:spPr/>
      <dgm:t>
        <a:bodyPr/>
        <a:lstStyle/>
        <a:p>
          <a:r>
            <a:rPr lang="kk-KZ" sz="1400" dirty="0" smtClean="0">
              <a:latin typeface="Times New Roman" pitchFamily="18" charset="0"/>
              <a:cs typeface="Times New Roman" pitchFamily="18" charset="0"/>
            </a:rPr>
            <a:t>Бақылау тəуекелділігі </a:t>
          </a:r>
          <a:endParaRPr lang="ru-RU" sz="1400" dirty="0">
            <a:latin typeface="Times New Roman" pitchFamily="18" charset="0"/>
            <a:cs typeface="Times New Roman" pitchFamily="18" charset="0"/>
          </a:endParaRPr>
        </a:p>
      </dgm:t>
    </dgm:pt>
    <dgm:pt modelId="{35CE0437-7AE9-47B0-B36D-724E5E0C365C}" type="parTrans" cxnId="{9E40B912-5BA3-4018-9FF5-C2E87F510789}">
      <dgm:prSet/>
      <dgm:spPr/>
      <dgm:t>
        <a:bodyPr/>
        <a:lstStyle/>
        <a:p>
          <a:endParaRPr lang="ru-RU"/>
        </a:p>
      </dgm:t>
    </dgm:pt>
    <dgm:pt modelId="{BF44EC93-3F69-4FAC-9528-6D26BB49774E}" type="sibTrans" cxnId="{9E40B912-5BA3-4018-9FF5-C2E87F510789}">
      <dgm:prSet/>
      <dgm:spPr/>
      <dgm:t>
        <a:bodyPr/>
        <a:lstStyle/>
        <a:p>
          <a:endParaRPr lang="ru-RU"/>
        </a:p>
      </dgm:t>
    </dgm:pt>
    <dgm:pt modelId="{8819350E-9DF6-4B50-905D-7FB7CB8FD16A}">
      <dgm:prSet phldrT="[Текст]" custT="1"/>
      <dgm:spPr/>
      <dgm:t>
        <a:bodyPr/>
        <a:lstStyle/>
        <a:p>
          <a:r>
            <a:rPr lang="kk-KZ" sz="1200" i="1" dirty="0" smtClean="0">
              <a:latin typeface="Times New Roman" pitchFamily="18" charset="0"/>
              <a:cs typeface="Times New Roman" pitchFamily="18" charset="0"/>
            </a:rPr>
            <a:t>бұл бекітуде пайда болуы мүмкін жəне не жеке, не басқа ауытқулармен жиынтықта болуы мүмкін ауытқу фирманың ішкі бақылауымен уақытылы байқалмаған жəне түзетілмеуі тəуекелділігі</a:t>
          </a:r>
          <a:r>
            <a:rPr lang="kk-KZ" sz="1200" dirty="0" smtClean="0"/>
            <a:t>. </a:t>
          </a:r>
          <a:endParaRPr lang="ru-RU" sz="1200" dirty="0"/>
        </a:p>
      </dgm:t>
    </dgm:pt>
    <dgm:pt modelId="{AC276D74-C0F1-4200-8146-E5DDD63CEFD1}" type="parTrans" cxnId="{D9AB823E-3FBD-43A6-8188-67AB6143A224}">
      <dgm:prSet/>
      <dgm:spPr/>
      <dgm:t>
        <a:bodyPr/>
        <a:lstStyle/>
        <a:p>
          <a:endParaRPr lang="ru-RU"/>
        </a:p>
      </dgm:t>
    </dgm:pt>
    <dgm:pt modelId="{82DA7221-AFEF-4CAF-BED7-DF68623A62EE}" type="sibTrans" cxnId="{D9AB823E-3FBD-43A6-8188-67AB6143A224}">
      <dgm:prSet/>
      <dgm:spPr/>
      <dgm:t>
        <a:bodyPr/>
        <a:lstStyle/>
        <a:p>
          <a:endParaRPr lang="ru-RU"/>
        </a:p>
      </dgm:t>
    </dgm:pt>
    <dgm:pt modelId="{3351E658-3566-4268-A1F2-748C64A31350}">
      <dgm:prSet phldrT="[Текст]" custT="1"/>
      <dgm:spPr/>
      <dgm:t>
        <a:bodyPr/>
        <a:lstStyle/>
        <a:p>
          <a:r>
            <a:rPr lang="kk-KZ" sz="1400" dirty="0" smtClean="0">
              <a:latin typeface="Times New Roman" pitchFamily="18" charset="0"/>
              <a:cs typeface="Times New Roman" pitchFamily="18" charset="0"/>
            </a:rPr>
            <a:t>Білінбеу тəуекелділігі </a:t>
          </a:r>
          <a:endParaRPr lang="ru-RU" sz="1400" dirty="0">
            <a:latin typeface="Times New Roman" pitchFamily="18" charset="0"/>
            <a:cs typeface="Times New Roman" pitchFamily="18" charset="0"/>
          </a:endParaRPr>
        </a:p>
      </dgm:t>
    </dgm:pt>
    <dgm:pt modelId="{FD1424B7-FB71-4E06-9440-40FF51B2DE3F}" type="parTrans" cxnId="{ECCA1AC1-227A-4E2A-BCB7-2EECDE4162D3}">
      <dgm:prSet/>
      <dgm:spPr/>
      <dgm:t>
        <a:bodyPr/>
        <a:lstStyle/>
        <a:p>
          <a:endParaRPr lang="ru-RU"/>
        </a:p>
      </dgm:t>
    </dgm:pt>
    <dgm:pt modelId="{E34727AA-4ABE-46CE-A310-DB47EBA3FD8D}" type="sibTrans" cxnId="{ECCA1AC1-227A-4E2A-BCB7-2EECDE4162D3}">
      <dgm:prSet/>
      <dgm:spPr/>
      <dgm:t>
        <a:bodyPr/>
        <a:lstStyle/>
        <a:p>
          <a:endParaRPr lang="ru-RU"/>
        </a:p>
      </dgm:t>
    </dgm:pt>
    <dgm:pt modelId="{1BD90482-B3F3-43A9-8C33-71F716240689}">
      <dgm:prSet phldrT="[Текст]" custT="1"/>
      <dgm:spPr/>
      <dgm:t>
        <a:bodyPr/>
        <a:lstStyle/>
        <a:p>
          <a:r>
            <a:rPr lang="kk-KZ" sz="1200" i="1" dirty="0" smtClean="0">
              <a:latin typeface="Times New Roman" pitchFamily="18" charset="0"/>
              <a:cs typeface="Times New Roman" pitchFamily="18" charset="0"/>
            </a:rPr>
            <a:t>бұл бекітуде бар жəне не жеке, не басқа ауытқулармен жиынтықта маңызды болуы мүмкін ауытқуларды аудитордың таппау тəуекелділігі.</a:t>
          </a:r>
          <a:endParaRPr lang="ru-RU" sz="1200" i="1" dirty="0">
            <a:latin typeface="Times New Roman" pitchFamily="18" charset="0"/>
            <a:cs typeface="Times New Roman" pitchFamily="18" charset="0"/>
          </a:endParaRPr>
        </a:p>
      </dgm:t>
    </dgm:pt>
    <dgm:pt modelId="{4D385DAC-B73A-43FE-AA7C-0EB6D2137791}" type="parTrans" cxnId="{A3DE50F3-7589-4634-98AF-B979782ECA1A}">
      <dgm:prSet/>
      <dgm:spPr/>
      <dgm:t>
        <a:bodyPr/>
        <a:lstStyle/>
        <a:p>
          <a:endParaRPr lang="ru-RU"/>
        </a:p>
      </dgm:t>
    </dgm:pt>
    <dgm:pt modelId="{43366AD7-AE4C-46AF-8E69-04F0BFE3A5DE}" type="sibTrans" cxnId="{A3DE50F3-7589-4634-98AF-B979782ECA1A}">
      <dgm:prSet/>
      <dgm:spPr/>
      <dgm:t>
        <a:bodyPr/>
        <a:lstStyle/>
        <a:p>
          <a:endParaRPr lang="ru-RU"/>
        </a:p>
      </dgm:t>
    </dgm:pt>
    <dgm:pt modelId="{9B229526-2336-46F9-B08E-8F4444FDC234}" type="pres">
      <dgm:prSet presAssocID="{DD3C3D07-D05D-4EB2-B901-C803556F254D}" presName="Name0" presStyleCnt="0">
        <dgm:presLayoutVars>
          <dgm:dir/>
          <dgm:animLvl val="lvl"/>
          <dgm:resizeHandles val="exact"/>
        </dgm:presLayoutVars>
      </dgm:prSet>
      <dgm:spPr/>
      <dgm:t>
        <a:bodyPr/>
        <a:lstStyle/>
        <a:p>
          <a:endParaRPr lang="ru-RU"/>
        </a:p>
      </dgm:t>
    </dgm:pt>
    <dgm:pt modelId="{A5754722-D276-464A-8C0B-D37C5C800AA1}" type="pres">
      <dgm:prSet presAssocID="{5D4EEDCA-150D-460E-875B-21E6AA443758}" presName="composite" presStyleCnt="0"/>
      <dgm:spPr/>
    </dgm:pt>
    <dgm:pt modelId="{09664C5E-E84B-472F-AA42-D4111A39FF1B}" type="pres">
      <dgm:prSet presAssocID="{5D4EEDCA-150D-460E-875B-21E6AA443758}" presName="parTx" presStyleLbl="alignNode1" presStyleIdx="0" presStyleCnt="3">
        <dgm:presLayoutVars>
          <dgm:chMax val="0"/>
          <dgm:chPref val="0"/>
          <dgm:bulletEnabled val="1"/>
        </dgm:presLayoutVars>
      </dgm:prSet>
      <dgm:spPr/>
      <dgm:t>
        <a:bodyPr/>
        <a:lstStyle/>
        <a:p>
          <a:endParaRPr lang="ru-RU"/>
        </a:p>
      </dgm:t>
    </dgm:pt>
    <dgm:pt modelId="{C732E51B-E2E6-4619-BEEB-0F1209173B85}" type="pres">
      <dgm:prSet presAssocID="{5D4EEDCA-150D-460E-875B-21E6AA443758}" presName="desTx" presStyleLbl="alignAccFollowNode1" presStyleIdx="0" presStyleCnt="3" custScaleY="100000">
        <dgm:presLayoutVars>
          <dgm:bulletEnabled val="1"/>
        </dgm:presLayoutVars>
      </dgm:prSet>
      <dgm:spPr/>
      <dgm:t>
        <a:bodyPr/>
        <a:lstStyle/>
        <a:p>
          <a:endParaRPr lang="ru-RU"/>
        </a:p>
      </dgm:t>
    </dgm:pt>
    <dgm:pt modelId="{02A8F95A-1DF0-4076-B347-E3BD3536A1C4}" type="pres">
      <dgm:prSet presAssocID="{50FF59FF-9D80-486A-977D-A5E73939F391}" presName="space" presStyleCnt="0"/>
      <dgm:spPr/>
    </dgm:pt>
    <dgm:pt modelId="{3A3D48CB-6D1A-48B1-8900-E98C74DD8673}" type="pres">
      <dgm:prSet presAssocID="{6C450C20-F423-4C12-AD5E-BBC58DACA108}" presName="composite" presStyleCnt="0"/>
      <dgm:spPr/>
    </dgm:pt>
    <dgm:pt modelId="{C178ED2F-CEBA-4F8E-80B9-192A3CF44691}" type="pres">
      <dgm:prSet presAssocID="{6C450C20-F423-4C12-AD5E-BBC58DACA108}" presName="parTx" presStyleLbl="alignNode1" presStyleIdx="1" presStyleCnt="3">
        <dgm:presLayoutVars>
          <dgm:chMax val="0"/>
          <dgm:chPref val="0"/>
          <dgm:bulletEnabled val="1"/>
        </dgm:presLayoutVars>
      </dgm:prSet>
      <dgm:spPr/>
      <dgm:t>
        <a:bodyPr/>
        <a:lstStyle/>
        <a:p>
          <a:endParaRPr lang="ru-RU"/>
        </a:p>
      </dgm:t>
    </dgm:pt>
    <dgm:pt modelId="{3E943947-0785-4C0B-B416-137F9918B791}" type="pres">
      <dgm:prSet presAssocID="{6C450C20-F423-4C12-AD5E-BBC58DACA108}" presName="desTx" presStyleLbl="alignAccFollowNode1" presStyleIdx="1" presStyleCnt="3">
        <dgm:presLayoutVars>
          <dgm:bulletEnabled val="1"/>
        </dgm:presLayoutVars>
      </dgm:prSet>
      <dgm:spPr/>
      <dgm:t>
        <a:bodyPr/>
        <a:lstStyle/>
        <a:p>
          <a:endParaRPr lang="ru-RU"/>
        </a:p>
      </dgm:t>
    </dgm:pt>
    <dgm:pt modelId="{83501587-54EB-4F5B-B9D4-1CDD8EEF43F8}" type="pres">
      <dgm:prSet presAssocID="{BF44EC93-3F69-4FAC-9528-6D26BB49774E}" presName="space" presStyleCnt="0"/>
      <dgm:spPr/>
    </dgm:pt>
    <dgm:pt modelId="{8FCF6E8C-048E-42A0-911B-4ECC57F5CA9F}" type="pres">
      <dgm:prSet presAssocID="{3351E658-3566-4268-A1F2-748C64A31350}" presName="composite" presStyleCnt="0"/>
      <dgm:spPr/>
    </dgm:pt>
    <dgm:pt modelId="{AEC591AC-0996-4410-888C-00860FE2FBA1}" type="pres">
      <dgm:prSet presAssocID="{3351E658-3566-4268-A1F2-748C64A31350}" presName="parTx" presStyleLbl="alignNode1" presStyleIdx="2" presStyleCnt="3" custLinFactNeighborX="738" custLinFactNeighborY="-235">
        <dgm:presLayoutVars>
          <dgm:chMax val="0"/>
          <dgm:chPref val="0"/>
          <dgm:bulletEnabled val="1"/>
        </dgm:presLayoutVars>
      </dgm:prSet>
      <dgm:spPr/>
      <dgm:t>
        <a:bodyPr/>
        <a:lstStyle/>
        <a:p>
          <a:endParaRPr lang="ru-RU"/>
        </a:p>
      </dgm:t>
    </dgm:pt>
    <dgm:pt modelId="{DEDC72C9-03AF-4D14-A384-7B335BA55C36}" type="pres">
      <dgm:prSet presAssocID="{3351E658-3566-4268-A1F2-748C64A31350}" presName="desTx" presStyleLbl="alignAccFollowNode1" presStyleIdx="2" presStyleCnt="3">
        <dgm:presLayoutVars>
          <dgm:bulletEnabled val="1"/>
        </dgm:presLayoutVars>
      </dgm:prSet>
      <dgm:spPr/>
      <dgm:t>
        <a:bodyPr/>
        <a:lstStyle/>
        <a:p>
          <a:endParaRPr lang="ru-RU"/>
        </a:p>
      </dgm:t>
    </dgm:pt>
  </dgm:ptLst>
  <dgm:cxnLst>
    <dgm:cxn modelId="{B422AE54-EE66-4612-A9B7-A5F0D798B015}" type="presOf" srcId="{1BD90482-B3F3-43A9-8C33-71F716240689}" destId="{DEDC72C9-03AF-4D14-A384-7B335BA55C36}" srcOrd="0" destOrd="0" presId="urn:microsoft.com/office/officeart/2005/8/layout/hList1"/>
    <dgm:cxn modelId="{2881908E-F6AD-4BE7-A149-822401A0EED8}" type="presOf" srcId="{6C450C20-F423-4C12-AD5E-BBC58DACA108}" destId="{C178ED2F-CEBA-4F8E-80B9-192A3CF44691}" srcOrd="0" destOrd="0" presId="urn:microsoft.com/office/officeart/2005/8/layout/hList1"/>
    <dgm:cxn modelId="{DE966273-DE46-4633-9A25-7448FB0064A7}" type="presOf" srcId="{8819350E-9DF6-4B50-905D-7FB7CB8FD16A}" destId="{3E943947-0785-4C0B-B416-137F9918B791}" srcOrd="0" destOrd="0" presId="urn:microsoft.com/office/officeart/2005/8/layout/hList1"/>
    <dgm:cxn modelId="{A3DE50F3-7589-4634-98AF-B979782ECA1A}" srcId="{3351E658-3566-4268-A1F2-748C64A31350}" destId="{1BD90482-B3F3-43A9-8C33-71F716240689}" srcOrd="0" destOrd="0" parTransId="{4D385DAC-B73A-43FE-AA7C-0EB6D2137791}" sibTransId="{43366AD7-AE4C-46AF-8E69-04F0BFE3A5DE}"/>
    <dgm:cxn modelId="{B866D760-8041-4E85-B7FA-082BDBC627C1}" type="presOf" srcId="{3351E658-3566-4268-A1F2-748C64A31350}" destId="{AEC591AC-0996-4410-888C-00860FE2FBA1}" srcOrd="0" destOrd="0" presId="urn:microsoft.com/office/officeart/2005/8/layout/hList1"/>
    <dgm:cxn modelId="{41D1BB97-3893-4FA7-8160-1AEF38EEDF1D}" type="presOf" srcId="{8956CC01-DCEF-418C-8E19-DD0461E2DED1}" destId="{C732E51B-E2E6-4619-BEEB-0F1209173B85}" srcOrd="0" destOrd="0" presId="urn:microsoft.com/office/officeart/2005/8/layout/hList1"/>
    <dgm:cxn modelId="{9E40B912-5BA3-4018-9FF5-C2E87F510789}" srcId="{DD3C3D07-D05D-4EB2-B901-C803556F254D}" destId="{6C450C20-F423-4C12-AD5E-BBC58DACA108}" srcOrd="1" destOrd="0" parTransId="{35CE0437-7AE9-47B0-B36D-724E5E0C365C}" sibTransId="{BF44EC93-3F69-4FAC-9528-6D26BB49774E}"/>
    <dgm:cxn modelId="{BCA06B04-6596-4FD2-BC7A-9157DF1074A0}" srcId="{DD3C3D07-D05D-4EB2-B901-C803556F254D}" destId="{5D4EEDCA-150D-460E-875B-21E6AA443758}" srcOrd="0" destOrd="0" parTransId="{190D9EF3-3CBF-42F0-9848-4F33915A7BDD}" sibTransId="{50FF59FF-9D80-486A-977D-A5E73939F391}"/>
    <dgm:cxn modelId="{CA348CB5-7FD2-4C39-AD9D-217F5EC0E995}" type="presOf" srcId="{5D4EEDCA-150D-460E-875B-21E6AA443758}" destId="{09664C5E-E84B-472F-AA42-D4111A39FF1B}" srcOrd="0" destOrd="0" presId="urn:microsoft.com/office/officeart/2005/8/layout/hList1"/>
    <dgm:cxn modelId="{D9AB823E-3FBD-43A6-8188-67AB6143A224}" srcId="{6C450C20-F423-4C12-AD5E-BBC58DACA108}" destId="{8819350E-9DF6-4B50-905D-7FB7CB8FD16A}" srcOrd="0" destOrd="0" parTransId="{AC276D74-C0F1-4200-8146-E5DDD63CEFD1}" sibTransId="{82DA7221-AFEF-4CAF-BED7-DF68623A62EE}"/>
    <dgm:cxn modelId="{DDBA35E2-D90A-4815-83AA-0B0B580F8767}" type="presOf" srcId="{DD3C3D07-D05D-4EB2-B901-C803556F254D}" destId="{9B229526-2336-46F9-B08E-8F4444FDC234}" srcOrd="0" destOrd="0" presId="urn:microsoft.com/office/officeart/2005/8/layout/hList1"/>
    <dgm:cxn modelId="{ECCA1AC1-227A-4E2A-BCB7-2EECDE4162D3}" srcId="{DD3C3D07-D05D-4EB2-B901-C803556F254D}" destId="{3351E658-3566-4268-A1F2-748C64A31350}" srcOrd="2" destOrd="0" parTransId="{FD1424B7-FB71-4E06-9440-40FF51B2DE3F}" sibTransId="{E34727AA-4ABE-46CE-A310-DB47EBA3FD8D}"/>
    <dgm:cxn modelId="{A9A6C0B5-299C-4B5C-BA30-D5BAF23082F2}" srcId="{5D4EEDCA-150D-460E-875B-21E6AA443758}" destId="{8956CC01-DCEF-418C-8E19-DD0461E2DED1}" srcOrd="0" destOrd="0" parTransId="{81AAE677-8D0A-45CB-A78B-6FE873018E2B}" sibTransId="{6E4945EC-7068-4026-AF53-1898A31F144B}"/>
    <dgm:cxn modelId="{19687F53-EAD1-4D6B-8B54-0F00FCD96E74}" type="presParOf" srcId="{9B229526-2336-46F9-B08E-8F4444FDC234}" destId="{A5754722-D276-464A-8C0B-D37C5C800AA1}" srcOrd="0" destOrd="0" presId="urn:microsoft.com/office/officeart/2005/8/layout/hList1"/>
    <dgm:cxn modelId="{9250FFEB-5D1F-4AC5-A487-CB80F7A5B421}" type="presParOf" srcId="{A5754722-D276-464A-8C0B-D37C5C800AA1}" destId="{09664C5E-E84B-472F-AA42-D4111A39FF1B}" srcOrd="0" destOrd="0" presId="urn:microsoft.com/office/officeart/2005/8/layout/hList1"/>
    <dgm:cxn modelId="{95254635-3468-41C3-839C-390CD59F97C7}" type="presParOf" srcId="{A5754722-D276-464A-8C0B-D37C5C800AA1}" destId="{C732E51B-E2E6-4619-BEEB-0F1209173B85}" srcOrd="1" destOrd="0" presId="urn:microsoft.com/office/officeart/2005/8/layout/hList1"/>
    <dgm:cxn modelId="{DD9AC4D1-6BFC-4019-A798-52D06C242988}" type="presParOf" srcId="{9B229526-2336-46F9-B08E-8F4444FDC234}" destId="{02A8F95A-1DF0-4076-B347-E3BD3536A1C4}" srcOrd="1" destOrd="0" presId="urn:microsoft.com/office/officeart/2005/8/layout/hList1"/>
    <dgm:cxn modelId="{5D538AA0-1743-4A49-8334-32347D82E0EF}" type="presParOf" srcId="{9B229526-2336-46F9-B08E-8F4444FDC234}" destId="{3A3D48CB-6D1A-48B1-8900-E98C74DD8673}" srcOrd="2" destOrd="0" presId="urn:microsoft.com/office/officeart/2005/8/layout/hList1"/>
    <dgm:cxn modelId="{9E1FB748-8C41-42E8-91BC-4A7F4E30D14A}" type="presParOf" srcId="{3A3D48CB-6D1A-48B1-8900-E98C74DD8673}" destId="{C178ED2F-CEBA-4F8E-80B9-192A3CF44691}" srcOrd="0" destOrd="0" presId="urn:microsoft.com/office/officeart/2005/8/layout/hList1"/>
    <dgm:cxn modelId="{DEA30B30-6986-4A97-A34A-09C4A90CB8CA}" type="presParOf" srcId="{3A3D48CB-6D1A-48B1-8900-E98C74DD8673}" destId="{3E943947-0785-4C0B-B416-137F9918B791}" srcOrd="1" destOrd="0" presId="urn:microsoft.com/office/officeart/2005/8/layout/hList1"/>
    <dgm:cxn modelId="{D2821596-0583-4DD3-910D-2E0DCA6B51A8}" type="presParOf" srcId="{9B229526-2336-46F9-B08E-8F4444FDC234}" destId="{83501587-54EB-4F5B-B9D4-1CDD8EEF43F8}" srcOrd="3" destOrd="0" presId="urn:microsoft.com/office/officeart/2005/8/layout/hList1"/>
    <dgm:cxn modelId="{706F1C7B-7443-4AB8-9559-8CB39EE658BD}" type="presParOf" srcId="{9B229526-2336-46F9-B08E-8F4444FDC234}" destId="{8FCF6E8C-048E-42A0-911B-4ECC57F5CA9F}" srcOrd="4" destOrd="0" presId="urn:microsoft.com/office/officeart/2005/8/layout/hList1"/>
    <dgm:cxn modelId="{0B2CEFFE-B222-46A6-A7A7-A1A6E6E60007}" type="presParOf" srcId="{8FCF6E8C-048E-42A0-911B-4ECC57F5CA9F}" destId="{AEC591AC-0996-4410-888C-00860FE2FBA1}" srcOrd="0" destOrd="0" presId="urn:microsoft.com/office/officeart/2005/8/layout/hList1"/>
    <dgm:cxn modelId="{A0AB8BAA-08F7-45C8-A2DA-B3CD61A9024E}" type="presParOf" srcId="{8FCF6E8C-048E-42A0-911B-4ECC57F5CA9F}" destId="{DEDC72C9-03AF-4D14-A384-7B335BA55C3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664C5E-E84B-472F-AA42-D4111A39FF1B}">
      <dsp:nvSpPr>
        <dsp:cNvPr id="0" name=""/>
        <dsp:cNvSpPr/>
      </dsp:nvSpPr>
      <dsp:spPr>
        <a:xfrm>
          <a:off x="2452" y="21929"/>
          <a:ext cx="2391453" cy="956581"/>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kk-KZ" sz="1400" kern="1200" dirty="0" smtClean="0">
              <a:latin typeface="Times New Roman" pitchFamily="18" charset="0"/>
              <a:cs typeface="Times New Roman" pitchFamily="18" charset="0"/>
            </a:rPr>
            <a:t>Ішкі тəуекелділік </a:t>
          </a:r>
          <a:endParaRPr lang="ru-RU" sz="1400" kern="1200" dirty="0">
            <a:latin typeface="Times New Roman" pitchFamily="18" charset="0"/>
            <a:cs typeface="Times New Roman" pitchFamily="18" charset="0"/>
          </a:endParaRPr>
        </a:p>
      </dsp:txBody>
      <dsp:txXfrm>
        <a:off x="2452" y="21929"/>
        <a:ext cx="2391453" cy="956581"/>
      </dsp:txXfrm>
    </dsp:sp>
    <dsp:sp modelId="{C732E51B-E2E6-4619-BEEB-0F1209173B85}">
      <dsp:nvSpPr>
        <dsp:cNvPr id="0" name=""/>
        <dsp:cNvSpPr/>
      </dsp:nvSpPr>
      <dsp:spPr>
        <a:xfrm>
          <a:off x="2452" y="978510"/>
          <a:ext cx="2391453" cy="2239920"/>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kk-KZ" sz="1200" i="1" kern="1200" dirty="0" smtClean="0">
              <a:latin typeface="Times New Roman" pitchFamily="18" charset="0"/>
              <a:cs typeface="Times New Roman" pitchFamily="18" charset="0"/>
            </a:rPr>
            <a:t>бұл байланысқан бақылауларды болдырмауда басқа ауытқулармен бірге немесе жеке маңызды болуы мүмкін бекітулердің ауытқуларға бейімділігі. </a:t>
          </a:r>
          <a:endParaRPr lang="ru-RU" sz="1200" i="1" kern="1200" dirty="0">
            <a:latin typeface="Times New Roman" pitchFamily="18" charset="0"/>
            <a:cs typeface="Times New Roman" pitchFamily="18" charset="0"/>
          </a:endParaRPr>
        </a:p>
      </dsp:txBody>
      <dsp:txXfrm>
        <a:off x="2452" y="978510"/>
        <a:ext cx="2391453" cy="2239920"/>
      </dsp:txXfrm>
    </dsp:sp>
    <dsp:sp modelId="{C178ED2F-CEBA-4F8E-80B9-192A3CF44691}">
      <dsp:nvSpPr>
        <dsp:cNvPr id="0" name=""/>
        <dsp:cNvSpPr/>
      </dsp:nvSpPr>
      <dsp:spPr>
        <a:xfrm>
          <a:off x="2728709" y="21929"/>
          <a:ext cx="2391453" cy="956581"/>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kk-KZ" sz="1400" kern="1200" dirty="0" smtClean="0">
              <a:latin typeface="Times New Roman" pitchFamily="18" charset="0"/>
              <a:cs typeface="Times New Roman" pitchFamily="18" charset="0"/>
            </a:rPr>
            <a:t>Бақылау тəуекелділігі </a:t>
          </a:r>
          <a:endParaRPr lang="ru-RU" sz="1400" kern="1200" dirty="0">
            <a:latin typeface="Times New Roman" pitchFamily="18" charset="0"/>
            <a:cs typeface="Times New Roman" pitchFamily="18" charset="0"/>
          </a:endParaRPr>
        </a:p>
      </dsp:txBody>
      <dsp:txXfrm>
        <a:off x="2728709" y="21929"/>
        <a:ext cx="2391453" cy="956581"/>
      </dsp:txXfrm>
    </dsp:sp>
    <dsp:sp modelId="{3E943947-0785-4C0B-B416-137F9918B791}">
      <dsp:nvSpPr>
        <dsp:cNvPr id="0" name=""/>
        <dsp:cNvSpPr/>
      </dsp:nvSpPr>
      <dsp:spPr>
        <a:xfrm>
          <a:off x="2728709" y="978510"/>
          <a:ext cx="2391453" cy="2239920"/>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kk-KZ" sz="1200" i="1" kern="1200" dirty="0" smtClean="0">
              <a:latin typeface="Times New Roman" pitchFamily="18" charset="0"/>
              <a:cs typeface="Times New Roman" pitchFamily="18" charset="0"/>
            </a:rPr>
            <a:t>бұл бекітуде пайда болуы мүмкін жəне не жеке, не басқа ауытқулармен жиынтықта болуы мүмкін ауытқу фирманың ішкі бақылауымен уақытылы байқалмаған жəне түзетілмеуі тəуекелділігі</a:t>
          </a:r>
          <a:r>
            <a:rPr lang="kk-KZ" sz="1200" kern="1200" dirty="0" smtClean="0"/>
            <a:t>. </a:t>
          </a:r>
          <a:endParaRPr lang="ru-RU" sz="1200" kern="1200" dirty="0"/>
        </a:p>
      </dsp:txBody>
      <dsp:txXfrm>
        <a:off x="2728709" y="978510"/>
        <a:ext cx="2391453" cy="2239920"/>
      </dsp:txXfrm>
    </dsp:sp>
    <dsp:sp modelId="{AEC591AC-0996-4410-888C-00860FE2FBA1}">
      <dsp:nvSpPr>
        <dsp:cNvPr id="0" name=""/>
        <dsp:cNvSpPr/>
      </dsp:nvSpPr>
      <dsp:spPr>
        <a:xfrm>
          <a:off x="5457418" y="19681"/>
          <a:ext cx="2391453" cy="956581"/>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kk-KZ" sz="1400" kern="1200" dirty="0" smtClean="0">
              <a:latin typeface="Times New Roman" pitchFamily="18" charset="0"/>
              <a:cs typeface="Times New Roman" pitchFamily="18" charset="0"/>
            </a:rPr>
            <a:t>Білінбеу тəуекелділігі </a:t>
          </a:r>
          <a:endParaRPr lang="ru-RU" sz="1400" kern="1200" dirty="0">
            <a:latin typeface="Times New Roman" pitchFamily="18" charset="0"/>
            <a:cs typeface="Times New Roman" pitchFamily="18" charset="0"/>
          </a:endParaRPr>
        </a:p>
      </dsp:txBody>
      <dsp:txXfrm>
        <a:off x="5457418" y="19681"/>
        <a:ext cx="2391453" cy="956581"/>
      </dsp:txXfrm>
    </dsp:sp>
    <dsp:sp modelId="{DEDC72C9-03AF-4D14-A384-7B335BA55C36}">
      <dsp:nvSpPr>
        <dsp:cNvPr id="0" name=""/>
        <dsp:cNvSpPr/>
      </dsp:nvSpPr>
      <dsp:spPr>
        <a:xfrm>
          <a:off x="5454966" y="978510"/>
          <a:ext cx="2391453" cy="2239920"/>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kk-KZ" sz="1200" i="1" kern="1200" dirty="0" smtClean="0">
              <a:latin typeface="Times New Roman" pitchFamily="18" charset="0"/>
              <a:cs typeface="Times New Roman" pitchFamily="18" charset="0"/>
            </a:rPr>
            <a:t>бұл бекітуде бар жəне не жеке, не басқа ауытқулармен жиынтықта маңызды болуы мүмкін ауытқуларды аудитордың таппау тəуекелділігі.</a:t>
          </a:r>
          <a:endParaRPr lang="ru-RU" sz="1200" i="1" kern="1200" dirty="0">
            <a:latin typeface="Times New Roman" pitchFamily="18" charset="0"/>
            <a:cs typeface="Times New Roman" pitchFamily="18" charset="0"/>
          </a:endParaRPr>
        </a:p>
      </dsp:txBody>
      <dsp:txXfrm>
        <a:off x="5454966" y="978510"/>
        <a:ext cx="2391453" cy="223992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125ED7BA-2677-474E-9198-6DF7245E3B78}" type="datetimeFigureOut">
              <a:rPr lang="ru-RU" smtClean="0"/>
              <a:pPr/>
              <a:t>06.10.2016</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527226BF-C21E-4FF4-B8FA-655CECF5259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25ED7BA-2677-474E-9198-6DF7245E3B78}" type="datetimeFigureOut">
              <a:rPr lang="ru-RU" smtClean="0"/>
              <a:pPr/>
              <a:t>06.10.2016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27226BF-C21E-4FF4-B8FA-655CECF5259B}"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125ED7BA-2677-474E-9198-6DF7245E3B78}" type="datetimeFigureOut">
              <a:rPr lang="ru-RU" smtClean="0"/>
              <a:pPr/>
              <a:t>06.10.2016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27226BF-C21E-4FF4-B8FA-655CECF5259B}"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25ED7BA-2677-474E-9198-6DF7245E3B78}" type="datetimeFigureOut">
              <a:rPr lang="ru-RU" smtClean="0"/>
              <a:pPr/>
              <a:t>06.10.2016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27226BF-C21E-4FF4-B8FA-655CECF5259B}"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125ED7BA-2677-474E-9198-6DF7245E3B78}" type="datetimeFigureOut">
              <a:rPr lang="ru-RU" smtClean="0"/>
              <a:pPr/>
              <a:t>06.10.2016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527226BF-C21E-4FF4-B8FA-655CECF5259B}"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125ED7BA-2677-474E-9198-6DF7245E3B78}" type="datetimeFigureOut">
              <a:rPr lang="ru-RU" smtClean="0"/>
              <a:pPr/>
              <a:t>06.10.2016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527226BF-C21E-4FF4-B8FA-655CECF5259B}"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125ED7BA-2677-474E-9198-6DF7245E3B78}" type="datetimeFigureOut">
              <a:rPr lang="ru-RU" smtClean="0"/>
              <a:pPr/>
              <a:t>06.10.2016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527226BF-C21E-4FF4-B8FA-655CECF5259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125ED7BA-2677-474E-9198-6DF7245E3B78}" type="datetimeFigureOut">
              <a:rPr lang="ru-RU" smtClean="0"/>
              <a:pPr/>
              <a:t>06.10.2016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27226BF-C21E-4FF4-B8FA-655CECF5259B}"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125ED7BA-2677-474E-9198-6DF7245E3B78}" type="datetimeFigureOut">
              <a:rPr lang="ru-RU" smtClean="0"/>
              <a:pPr/>
              <a:t>06.10.2016</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527226BF-C21E-4FF4-B8FA-655CECF5259B}"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25ED7BA-2677-474E-9198-6DF7245E3B78}" type="datetimeFigureOut">
              <a:rPr lang="ru-RU" smtClean="0"/>
              <a:pPr/>
              <a:t>06.10.2016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27226BF-C21E-4FF4-B8FA-655CECF5259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25ED7BA-2677-474E-9198-6DF7245E3B78}" type="datetimeFigureOut">
              <a:rPr lang="ru-RU" smtClean="0"/>
              <a:pPr/>
              <a:t>06.10.2016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27226BF-C21E-4FF4-B8FA-655CECF5259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25ED7BA-2677-474E-9198-6DF7245E3B78}" type="datetimeFigureOut">
              <a:rPr lang="ru-RU" smtClean="0"/>
              <a:pPr/>
              <a:t>06.10.2016</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27226BF-C21E-4FF4-B8FA-655CECF5259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1760" y="1916832"/>
            <a:ext cx="4680520" cy="2062103"/>
          </a:xfrm>
          <a:prstGeom prst="rect">
            <a:avLst/>
          </a:prstGeom>
          <a:noFill/>
        </p:spPr>
        <p:txBody>
          <a:bodyPr wrap="square" rtlCol="0">
            <a:spAutoFit/>
          </a:bodyPr>
          <a:lstStyle/>
          <a:p>
            <a:pPr algn="ctr"/>
            <a:r>
              <a:rPr lang="kk-KZ" sz="3200" b="1" i="1" dirty="0">
                <a:latin typeface="Times New Roman" pitchFamily="18" charset="0"/>
                <a:cs typeface="Times New Roman" pitchFamily="18" charset="0"/>
              </a:rPr>
              <a:t>Қаржылық есептілік аудитін реттейтін мақсат пен жалпы қағидалар</a:t>
            </a:r>
            <a:endParaRPr lang="ru-RU"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908720"/>
            <a:ext cx="7344816" cy="646331"/>
          </a:xfrm>
          <a:prstGeom prst="rect">
            <a:avLst/>
          </a:prstGeom>
          <a:noFill/>
        </p:spPr>
        <p:txBody>
          <a:bodyPr wrap="square" rtlCol="0">
            <a:spAutoFit/>
          </a:bodyPr>
          <a:lstStyle/>
          <a:p>
            <a:pPr algn="ctr"/>
            <a:r>
              <a:rPr lang="kk-KZ" b="1" i="1" dirty="0" smtClean="0">
                <a:latin typeface="Times New Roman" pitchFamily="18" charset="0"/>
                <a:cs typeface="Times New Roman" pitchFamily="18" charset="0"/>
              </a:rPr>
              <a:t>Аудиттің халықаралық стандарттары</a:t>
            </a:r>
          </a:p>
          <a:p>
            <a:endParaRPr lang="ru-RU" dirty="0"/>
          </a:p>
        </p:txBody>
      </p:sp>
      <p:graphicFrame>
        <p:nvGraphicFramePr>
          <p:cNvPr id="5" name="Таблица 4"/>
          <p:cNvGraphicFramePr>
            <a:graphicFrameLocks noGrp="1"/>
          </p:cNvGraphicFramePr>
          <p:nvPr/>
        </p:nvGraphicFramePr>
        <p:xfrm>
          <a:off x="827584" y="1916832"/>
          <a:ext cx="7560840" cy="3169920"/>
        </p:xfrm>
        <a:graphic>
          <a:graphicData uri="http://schemas.openxmlformats.org/drawingml/2006/table">
            <a:tbl>
              <a:tblPr firstRow="1" bandRow="1">
                <a:tableStyleId>{5C22544A-7EE6-4342-B048-85BDC9FD1C3A}</a:tableStyleId>
              </a:tblPr>
              <a:tblGrid>
                <a:gridCol w="795879"/>
                <a:gridCol w="6764961"/>
              </a:tblGrid>
              <a:tr h="288032">
                <a:tc gridSpan="2">
                  <a:txBody>
                    <a:bodyPr/>
                    <a:lstStyle/>
                    <a:p>
                      <a:pPr algn="ctr"/>
                      <a:r>
                        <a:rPr kumimoji="0" lang="ru-RU" sz="1400" b="0" i="0" kern="1200" dirty="0" smtClean="0">
                          <a:solidFill>
                            <a:schemeClr val="tx1"/>
                          </a:solidFill>
                          <a:latin typeface="Times New Roman" pitchFamily="18" charset="0"/>
                          <a:ea typeface="+mn-ea"/>
                          <a:cs typeface="Times New Roman" pitchFamily="18" charset="0"/>
                        </a:rPr>
                        <a:t>БІРІНШІ БӨЛІМ  “КІРІСПЕ АСПЕКТІЛЕРІ” </a:t>
                      </a:r>
                      <a:endParaRPr lang="ru-RU" sz="1400" b="0" dirty="0">
                        <a:solidFill>
                          <a:schemeClr val="tx1"/>
                        </a:solidFill>
                        <a:latin typeface="Times New Roman" pitchFamily="18" charset="0"/>
                        <a:cs typeface="Times New Roman" pitchFamily="18" charset="0"/>
                      </a:endParaRPr>
                    </a:p>
                  </a:txBody>
                  <a:tcPr/>
                </a:tc>
                <a:tc hMerge="1">
                  <a:txBody>
                    <a:bodyPr/>
                    <a:lstStyle/>
                    <a:p>
                      <a:endParaRPr lang="ru-RU" dirty="0"/>
                    </a:p>
                  </a:txBody>
                  <a:tcPr/>
                </a:tc>
              </a:tr>
              <a:tr h="220216">
                <a:tc gridSpan="2">
                  <a:txBody>
                    <a:bodyPr/>
                    <a:lstStyle/>
                    <a:p>
                      <a:pPr algn="ctr"/>
                      <a:r>
                        <a:rPr lang="ru-RU" sz="1400" dirty="0" smtClean="0">
                          <a:latin typeface="Times New Roman" pitchFamily="18" charset="0"/>
                          <a:cs typeface="Times New Roman" pitchFamily="18" charset="0"/>
                        </a:rPr>
                        <a:t>200-299 ЖАЛПЫ ПРИНЦИПТЕР МЕН ЖАУАПКЕРШІЛІКТЕР</a:t>
                      </a:r>
                      <a:endParaRPr lang="ru-RU" sz="1400" dirty="0">
                        <a:latin typeface="Times New Roman" pitchFamily="18" charset="0"/>
                        <a:cs typeface="Times New Roman" pitchFamily="18" charset="0"/>
                      </a:endParaRPr>
                    </a:p>
                  </a:txBody>
                  <a:tcPr/>
                </a:tc>
                <a:tc hMerge="1">
                  <a:txBody>
                    <a:bodyPr/>
                    <a:lstStyle/>
                    <a:p>
                      <a:endParaRPr lang="ru-RU" dirty="0"/>
                    </a:p>
                  </a:txBody>
                  <a:tcPr/>
                </a:tc>
              </a:tr>
              <a:tr h="301744">
                <a:tc>
                  <a:txBody>
                    <a:bodyPr/>
                    <a:lstStyle/>
                    <a:p>
                      <a:endParaRPr lang="ru-RU" sz="10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latin typeface="Times New Roman" pitchFamily="18" charset="0"/>
                          <a:cs typeface="Times New Roman" pitchFamily="18" charset="0"/>
                        </a:rPr>
                        <a:t>300-499 ТӘУЕКЕЛДІКТІ БАҒАЛАУ МЕН БАҒАЛАНҒАН ТӘУЕКЕЛДЕРГЕ ҚАТЫСТЫ ШАРАЛАР</a:t>
                      </a:r>
                      <a:endParaRPr lang="ru-RU" sz="1400" dirty="0">
                        <a:latin typeface="Times New Roman" pitchFamily="18" charset="0"/>
                        <a:cs typeface="Times New Roman" pitchFamily="18" charset="0"/>
                      </a:endParaRPr>
                    </a:p>
                  </a:txBody>
                  <a:tcPr/>
                </a:tc>
              </a:tr>
              <a:tr h="277924">
                <a:tc gridSpan="2">
                  <a:txBody>
                    <a:bodyPr/>
                    <a:lstStyle/>
                    <a:p>
                      <a:pPr algn="ctr"/>
                      <a:r>
                        <a:rPr lang="ru-RU" sz="1400" dirty="0" smtClean="0">
                          <a:latin typeface="Times New Roman" pitchFamily="18" charset="0"/>
                          <a:cs typeface="Times New Roman" pitchFamily="18" charset="0"/>
                        </a:rPr>
                        <a:t>500–599 АУДИТОРЛЫҚ ДӘЛЕЛ</a:t>
                      </a:r>
                      <a:endParaRPr lang="ru-RU" sz="1400" dirty="0">
                        <a:latin typeface="Times New Roman" pitchFamily="18" charset="0"/>
                        <a:cs typeface="Times New Roman" pitchFamily="18" charset="0"/>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900" dirty="0">
                        <a:latin typeface="Times New Roman" pitchFamily="18" charset="0"/>
                        <a:cs typeface="Times New Roman" pitchFamily="18" charset="0"/>
                      </a:endParaRPr>
                    </a:p>
                  </a:txBody>
                  <a:tcPr>
                    <a:lnB w="12700" cmpd="sng">
                      <a:noFill/>
                    </a:lnB>
                  </a:tcPr>
                </a:tc>
              </a:tr>
              <a:tr h="277924">
                <a:tc gridSpan="2">
                  <a:txBody>
                    <a:bodyPr/>
                    <a:lstStyle/>
                    <a:p>
                      <a:pPr algn="ctr"/>
                      <a:r>
                        <a:rPr lang="ru-RU" sz="1400" dirty="0" smtClean="0">
                          <a:latin typeface="Times New Roman" pitchFamily="18" charset="0"/>
                          <a:cs typeface="Times New Roman" pitchFamily="18" charset="0"/>
                        </a:rPr>
                        <a:t>600-699 БАСҚАЛАРДЫҢ ЖҰМЫСЫН ПАЙДАЛАНУ</a:t>
                      </a:r>
                      <a:endParaRPr lang="ru-RU" sz="1400" dirty="0">
                        <a:latin typeface="Times New Roman" pitchFamily="18" charset="0"/>
                        <a:cs typeface="Times New Roman" pitchFamily="18" charset="0"/>
                      </a:endParaRPr>
                    </a:p>
                  </a:txBody>
                  <a:tcPr/>
                </a:tc>
                <a:tc hMerge="1">
                  <a:txBody>
                    <a:bodyPr/>
                    <a:lstStyle/>
                    <a:p>
                      <a:endParaRPr lang="ru-RU"/>
                    </a:p>
                  </a:txBody>
                  <a:tcPr/>
                </a:tc>
              </a:tr>
              <a:tr h="260060">
                <a:tc gridSpan="2">
                  <a:txBody>
                    <a:bodyPr/>
                    <a:lstStyle/>
                    <a:p>
                      <a:pPr algn="ctr"/>
                      <a:r>
                        <a:rPr lang="ru-RU" sz="1400" dirty="0" smtClean="0">
                          <a:latin typeface="Times New Roman" pitchFamily="18" charset="0"/>
                          <a:cs typeface="Times New Roman" pitchFamily="18" charset="0"/>
                        </a:rPr>
                        <a:t>700-799 АУДИТТІҢ ТҰЖЫРЫМДАМАСЫ ЖӘНЕ ЕСЕБІ</a:t>
                      </a:r>
                      <a:endParaRPr lang="ru-RU" sz="1400" dirty="0">
                        <a:latin typeface="Times New Roman" pitchFamily="18" charset="0"/>
                        <a:cs typeface="Times New Roman" pitchFamily="18" charset="0"/>
                      </a:endParaRPr>
                    </a:p>
                  </a:txBody>
                  <a:tcPr/>
                </a:tc>
                <a:tc hMerge="1">
                  <a:txBody>
                    <a:bodyPr/>
                    <a:lstStyle/>
                    <a:p>
                      <a:endParaRPr lang="ru-RU"/>
                    </a:p>
                  </a:txBody>
                  <a:tcPr/>
                </a:tc>
              </a:tr>
              <a:tr h="277924">
                <a:tc gridSpan="2">
                  <a:txBody>
                    <a:bodyPr/>
                    <a:lstStyle/>
                    <a:p>
                      <a:pPr algn="ctr"/>
                      <a:r>
                        <a:rPr lang="ru-RU" sz="1400" dirty="0" smtClean="0">
                          <a:latin typeface="Times New Roman" pitchFamily="18" charset="0"/>
                          <a:cs typeface="Times New Roman" pitchFamily="18" charset="0"/>
                        </a:rPr>
                        <a:t>800-899 АРНАУЛЫ САЛАЛАР</a:t>
                      </a:r>
                    </a:p>
                  </a:txBody>
                  <a:tcPr/>
                </a:tc>
                <a:tc hMerge="1">
                  <a:txBody>
                    <a:bodyPr/>
                    <a:lstStyle/>
                    <a:p>
                      <a:endParaRPr lang="ru-RU"/>
                    </a:p>
                  </a:txBody>
                  <a:tcPr/>
                </a:tc>
              </a:tr>
              <a:tr h="277924">
                <a:tc gridSpan="2">
                  <a:txBody>
                    <a:bodyPr/>
                    <a:lstStyle/>
                    <a:p>
                      <a:pPr algn="ctr"/>
                      <a:r>
                        <a:rPr lang="kk-KZ" sz="1400" dirty="0" smtClean="0">
                          <a:latin typeface="Times New Roman" pitchFamily="18" charset="0"/>
                          <a:cs typeface="Times New Roman" pitchFamily="18" charset="0"/>
                        </a:rPr>
                        <a:t>900 ІЛЕСПЕ ҚЫЗМЕТТЕР</a:t>
                      </a:r>
                      <a:endParaRPr lang="ru-RU" sz="1400" dirty="0" smtClean="0">
                        <a:latin typeface="Times New Roman" pitchFamily="18" charset="0"/>
                        <a:cs typeface="Times New Roman" pitchFamily="18" charset="0"/>
                      </a:endParaRPr>
                    </a:p>
                  </a:txBody>
                  <a:tcPr/>
                </a:tc>
                <a:tc hMerge="1">
                  <a:txBody>
                    <a:bodyPr/>
                    <a:lstStyle/>
                    <a:p>
                      <a:endParaRPr lang="ru-RU"/>
                    </a:p>
                  </a:txBody>
                  <a:tcPr/>
                </a:tc>
              </a:tr>
              <a:tr h="277924">
                <a:tc gridSpan="2">
                  <a:txBody>
                    <a:bodyPr/>
                    <a:lstStyle/>
                    <a:p>
                      <a:pPr algn="ctr"/>
                      <a:r>
                        <a:rPr lang="kk-KZ" sz="1400" dirty="0" smtClean="0">
                          <a:latin typeface="Times New Roman" pitchFamily="18" charset="0"/>
                          <a:cs typeface="Times New Roman" pitchFamily="18" charset="0"/>
                        </a:rPr>
                        <a:t>1000 АУДИТТІҢ ХАЛЫҚАРАЛЫҚ ІС-ТӘЖІРИБЕСІ БОЙЫНША ЕТЕЖЕ ӨЗІНДІК ЕРЕКШЕЛІГІ БАР СТАНДАРТТАР</a:t>
                      </a:r>
                      <a:endParaRPr lang="ru-RU" sz="1400" dirty="0" smtClean="0">
                        <a:latin typeface="Times New Roman" pitchFamily="18" charset="0"/>
                        <a:cs typeface="Times New Roman" pitchFamily="18" charset="0"/>
                      </a:endParaRPr>
                    </a:p>
                  </a:txBody>
                  <a:tcPr/>
                </a:tc>
                <a:tc hMerge="1">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259632" y="908720"/>
            <a:ext cx="6696744" cy="5078313"/>
          </a:xfrm>
          <a:prstGeom prst="rect">
            <a:avLst/>
          </a:prstGeom>
        </p:spPr>
        <p:txBody>
          <a:bodyPr wrap="square">
            <a:spAutoFit/>
          </a:bodyPr>
          <a:lstStyle/>
          <a:p>
            <a:pPr algn="just"/>
            <a:r>
              <a:rPr lang="kk-KZ" b="1" i="1" dirty="0" smtClean="0">
                <a:latin typeface="Times New Roman" pitchFamily="18" charset="0"/>
                <a:cs typeface="Times New Roman" pitchFamily="18" charset="0"/>
              </a:rPr>
              <a:t>        Аудиттің халықаралық стандарттарының (АХС) мақсаты </a:t>
            </a:r>
            <a:r>
              <a:rPr lang="kk-KZ" i="1" dirty="0" smtClean="0">
                <a:latin typeface="Times New Roman" pitchFamily="18" charset="0"/>
                <a:cs typeface="Times New Roman" pitchFamily="18" charset="0"/>
              </a:rPr>
              <a:t>стандарттар орнату жəне қаржылық есептілік аудитін реттейтін мақсатқа жəне жалпы қағидаларға қатысты нұсқауды ұсыну. Сонымен қатар, ол басшылықтың қаржылық есептілікті дайындау мен беру жəне “қаржылық есептіліктің белгіленген тұжырымдамалық негізі” ретінде АХС-та аталатын қаржылық тұжырымдама негізіне жауапкершілігін сипаттайды.</a:t>
            </a:r>
          </a:p>
          <a:p>
            <a:pPr algn="just"/>
            <a:endParaRPr lang="kk-KZ" i="1" dirty="0" smtClean="0">
              <a:latin typeface="Times New Roman" pitchFamily="18" charset="0"/>
              <a:cs typeface="Times New Roman" pitchFamily="18" charset="0"/>
            </a:endParaRPr>
          </a:p>
          <a:p>
            <a:pPr algn="just"/>
            <a:r>
              <a:rPr lang="kk-KZ" b="1" i="1" dirty="0" smtClean="0">
                <a:latin typeface="Times New Roman" pitchFamily="18" charset="0"/>
                <a:cs typeface="Times New Roman" pitchFamily="18" charset="0"/>
              </a:rPr>
              <a:t>       Қаржылық есептілік аудитінің мақсаты  </a:t>
            </a:r>
            <a:r>
              <a:rPr lang="kk-KZ" i="1" dirty="0" smtClean="0">
                <a:latin typeface="Times New Roman" pitchFamily="18" charset="0"/>
                <a:cs typeface="Times New Roman" pitchFamily="18" charset="0"/>
              </a:rPr>
              <a:t>аудиторға қаржылық есептілікті ұсынудың орнатылған тұжырымдамалық негізіне сəйкес барлық маңызды аспектілер бойынша қаржылық есеп берудің дайындығы туралы пікір білдіру.</a:t>
            </a:r>
          </a:p>
          <a:p>
            <a:pPr algn="just"/>
            <a:endParaRPr lang="kk-KZ" i="1" dirty="0" smtClean="0">
              <a:latin typeface="Times New Roman" pitchFamily="18" charset="0"/>
              <a:cs typeface="Times New Roman" pitchFamily="18" charset="0"/>
            </a:endParaRPr>
          </a:p>
          <a:p>
            <a:pPr algn="just"/>
            <a:r>
              <a:rPr lang="kk-KZ" i="1" dirty="0" smtClean="0">
                <a:latin typeface="Times New Roman" pitchFamily="18" charset="0"/>
                <a:cs typeface="Times New Roman" pitchFamily="18" charset="0"/>
              </a:rPr>
              <a:t>        Қаржылық </a:t>
            </a:r>
            <a:r>
              <a:rPr lang="kk-KZ" i="1" dirty="0">
                <a:latin typeface="Times New Roman" pitchFamily="18" charset="0"/>
                <a:cs typeface="Times New Roman" pitchFamily="18" charset="0"/>
              </a:rPr>
              <a:t>есептілік аудиті Ақпараттың Дұрыстығын Растау бойынша Келісімге арналған Халықаралық Тұжырымдамалық Негіз анықтамасына сəйкес ақпараттық дұрыстығын растау бойынша келісім болып табылады. </a:t>
            </a:r>
            <a:endParaRPr lang="ru-RU"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548680"/>
            <a:ext cx="8136904" cy="5909310"/>
          </a:xfrm>
          <a:prstGeom prst="rect">
            <a:avLst/>
          </a:prstGeom>
          <a:noFill/>
        </p:spPr>
        <p:txBody>
          <a:bodyPr wrap="square" rtlCol="0">
            <a:spAutoFit/>
          </a:bodyPr>
          <a:lstStyle/>
          <a:p>
            <a:pPr algn="ctr"/>
            <a:r>
              <a:rPr lang="kk-KZ" b="1" i="1" dirty="0">
                <a:latin typeface="Times New Roman" pitchFamily="18" charset="0"/>
                <a:cs typeface="Times New Roman" pitchFamily="18" charset="0"/>
              </a:rPr>
              <a:t>Қаржылық есептілік аудитіне қатысты əдеп </a:t>
            </a:r>
            <a:r>
              <a:rPr lang="kk-KZ" b="1" i="1" dirty="0" smtClean="0">
                <a:latin typeface="Times New Roman" pitchFamily="18" charset="0"/>
                <a:cs typeface="Times New Roman" pitchFamily="18" charset="0"/>
              </a:rPr>
              <a:t>талаптары</a:t>
            </a:r>
          </a:p>
          <a:p>
            <a:pPr algn="ctr"/>
            <a:endParaRPr lang="kk-KZ" b="1" i="1" dirty="0" smtClean="0">
              <a:latin typeface="Times New Roman" pitchFamily="18" charset="0"/>
              <a:cs typeface="Times New Roman" pitchFamily="18" charset="0"/>
            </a:endParaRPr>
          </a:p>
          <a:p>
            <a:pPr algn="just"/>
            <a:r>
              <a:rPr lang="kk-KZ" i="1" dirty="0" smtClean="0">
                <a:latin typeface="Times New Roman" pitchFamily="18" charset="0"/>
                <a:cs typeface="Times New Roman" pitchFamily="18" charset="0"/>
              </a:rPr>
              <a:t>          Аудитор </a:t>
            </a:r>
            <a:r>
              <a:rPr lang="kk-KZ" i="1" dirty="0">
                <a:latin typeface="Times New Roman" pitchFamily="18" charset="0"/>
                <a:cs typeface="Times New Roman" pitchFamily="18" charset="0"/>
              </a:rPr>
              <a:t>аудиторлық келісімдерге қатысты тиісті əдеп талаптарын сақтауы тиіс.</a:t>
            </a:r>
            <a:endParaRPr lang="ru-RU" i="1" dirty="0">
              <a:latin typeface="Times New Roman" pitchFamily="18" charset="0"/>
              <a:cs typeface="Times New Roman" pitchFamily="18" charset="0"/>
            </a:endParaRPr>
          </a:p>
          <a:p>
            <a:pPr algn="just"/>
            <a:r>
              <a:rPr lang="kk-KZ" b="1" i="1" dirty="0" smtClean="0">
                <a:latin typeface="Times New Roman" pitchFamily="18" charset="0"/>
                <a:cs typeface="Times New Roman" pitchFamily="18" charset="0"/>
              </a:rPr>
              <a:t>          220 </a:t>
            </a:r>
            <a:r>
              <a:rPr lang="kk-KZ" b="1" i="1" dirty="0">
                <a:latin typeface="Times New Roman" pitchFamily="18" charset="0"/>
                <a:cs typeface="Times New Roman" pitchFamily="18" charset="0"/>
              </a:rPr>
              <a:t>АХС </a:t>
            </a:r>
            <a:r>
              <a:rPr lang="kk-KZ" i="1" dirty="0">
                <a:latin typeface="Times New Roman" pitchFamily="18" charset="0"/>
                <a:cs typeface="Times New Roman" pitchFamily="18" charset="0"/>
              </a:rPr>
              <a:t>- та көрсетілгендей, тарихи қаржылық ақпарат аудитінің сапасын Бақылау, қаржылық есептілік аудитіне қатысты əдеп талаптары Бухгалтерлердің Халықаралық Федерациясының Кəсіби Бухгалтерлерге арналған Əдеп Кодексінің А жəне В Бөлімдерінен (ИФАК Кодексі) жəне неғұрлым қатал ұлттық талаптардан тұрады.</a:t>
            </a:r>
            <a:endParaRPr lang="ru-RU" i="1" dirty="0">
              <a:latin typeface="Times New Roman" pitchFamily="18" charset="0"/>
              <a:cs typeface="Times New Roman" pitchFamily="18" charset="0"/>
            </a:endParaRPr>
          </a:p>
          <a:p>
            <a:pPr algn="just"/>
            <a:r>
              <a:rPr lang="kk-KZ" i="1" dirty="0" smtClean="0">
                <a:latin typeface="Times New Roman" pitchFamily="18" charset="0"/>
                <a:cs typeface="Times New Roman" pitchFamily="18" charset="0"/>
              </a:rPr>
              <a:t>          АХС </a:t>
            </a:r>
            <a:r>
              <a:rPr lang="kk-KZ" i="1" dirty="0">
                <a:latin typeface="Times New Roman" pitchFamily="18" charset="0"/>
                <a:cs typeface="Times New Roman" pitchFamily="18" charset="0"/>
              </a:rPr>
              <a:t>220 ИФАК Кодексінің А жəне В Бөлімдерінде жасалған кəсіби əдеп талаптарының негізгі ұстанымдарын бөледі жəне соған қатысты жоба бойынша серіктестердің жауапкершілігін сипаттайды. 220 АХС жоба бойынша топ жеке аудиторлық келісімдерге қатысты қолданылатын сапаны бақылау шаралары бойынша өзінің міндеттерін орындауда субъектінің жүйесіне сену құқына ие екендігін қарастырады (мысалы, жалдау жəне тренинг барысында қызметшілердің мүмкіндігі мен құзыреттілігіне қатысты; тəуелсіздік бойынша тиісті ақпараттарды жинау жəне беру барысында тəуелсіздік; акцепттеу жəне ұзарту шараларын орындау барысында клиент қатынастарын қолдау; мониторинг үрдісі барысында заңнамалық жəне заңды талаптарды сақтау) егер фирмамен немесе басқа тараптармен берілген ақпарат басқаны қарастырмаса беріледі. </a:t>
            </a:r>
            <a:endParaRPr lang="ru-RU" i="1" dirty="0">
              <a:latin typeface="Times New Roman" pitchFamily="18" charset="0"/>
              <a:cs typeface="Times New Roman" pitchFamily="18" charset="0"/>
            </a:endParaRPr>
          </a:p>
        </p:txBody>
      </p:sp>
    </p:spTree>
    <p:extLst>
      <p:ext uri="{BB962C8B-B14F-4D97-AF65-F5344CB8AC3E}">
        <p14:creationId xmlns:p14="http://schemas.microsoft.com/office/powerpoint/2010/main" val="14069731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1640" y="908720"/>
            <a:ext cx="6768752" cy="646331"/>
          </a:xfrm>
          <a:prstGeom prst="rect">
            <a:avLst/>
          </a:prstGeom>
          <a:noFill/>
        </p:spPr>
        <p:txBody>
          <a:bodyPr wrap="square" rtlCol="0">
            <a:spAutoFit/>
          </a:bodyPr>
          <a:lstStyle/>
          <a:p>
            <a:endParaRPr lang="ru-RU" dirty="0"/>
          </a:p>
          <a:p>
            <a:endParaRPr lang="ru-RU" dirty="0"/>
          </a:p>
        </p:txBody>
      </p:sp>
      <p:sp>
        <p:nvSpPr>
          <p:cNvPr id="12289" name="Rectangle 1"/>
          <p:cNvSpPr>
            <a:spLocks noChangeArrowheads="1"/>
          </p:cNvSpPr>
          <p:nvPr/>
        </p:nvSpPr>
        <p:spPr bwMode="auto">
          <a:xfrm>
            <a:off x="1691680" y="548680"/>
            <a:ext cx="5256584"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Қаржылық есеп беру аудитін жүргізу</a:t>
            </a:r>
            <a:endParaRPr kumimoji="0" lang="kk-KZ" sz="1600" b="1" i="1"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 name="TextBox 6"/>
          <p:cNvSpPr txBox="1"/>
          <p:nvPr/>
        </p:nvSpPr>
        <p:spPr>
          <a:xfrm>
            <a:off x="539552" y="980728"/>
            <a:ext cx="8064896" cy="2985433"/>
          </a:xfrm>
          <a:prstGeom prst="rect">
            <a:avLst/>
          </a:prstGeom>
          <a:noFill/>
        </p:spPr>
        <p:txBody>
          <a:bodyPr wrap="square" rtlCol="0">
            <a:spAutoFit/>
          </a:bodyPr>
          <a:lstStyle/>
          <a:p>
            <a:pPr algn="just"/>
            <a:r>
              <a:rPr lang="kk-KZ" sz="1400" dirty="0" smtClean="0">
                <a:latin typeface="Times New Roman" pitchFamily="18" charset="0"/>
                <a:cs typeface="Times New Roman" pitchFamily="18" charset="0"/>
              </a:rPr>
              <a:t>        </a:t>
            </a:r>
            <a:r>
              <a:rPr lang="kk-KZ" sz="1200" i="1" dirty="0" smtClean="0">
                <a:latin typeface="Times New Roman" pitchFamily="18" charset="0"/>
                <a:cs typeface="Times New Roman" pitchFamily="18" charset="0"/>
              </a:rPr>
              <a:t>Аудитор </a:t>
            </a:r>
            <a:r>
              <a:rPr lang="kk-KZ" sz="1200" i="1" dirty="0">
                <a:latin typeface="Times New Roman" pitchFamily="18" charset="0"/>
                <a:cs typeface="Times New Roman" pitchFamily="18" charset="0"/>
              </a:rPr>
              <a:t>аудитті АХС сəйкес жүргізуі тиіс.</a:t>
            </a:r>
            <a:endParaRPr lang="ru-RU" sz="1200" i="1" dirty="0">
              <a:latin typeface="Times New Roman" pitchFamily="18" charset="0"/>
              <a:cs typeface="Times New Roman" pitchFamily="18" charset="0"/>
            </a:endParaRPr>
          </a:p>
          <a:p>
            <a:pPr algn="just"/>
            <a:r>
              <a:rPr lang="kk-KZ" sz="1200" i="1" dirty="0" smtClean="0">
                <a:latin typeface="Times New Roman" pitchFamily="18" charset="0"/>
                <a:cs typeface="Times New Roman" pitchFamily="18" charset="0"/>
              </a:rPr>
              <a:t>        АХС </a:t>
            </a:r>
            <a:r>
              <a:rPr lang="kk-KZ" sz="1200" i="1" dirty="0">
                <a:latin typeface="Times New Roman" pitchFamily="18" charset="0"/>
                <a:cs typeface="Times New Roman" pitchFamily="18" charset="0"/>
              </a:rPr>
              <a:t>негізгі ұстанымдар жəне қосымшаны қоса, түсініктеме жəне басқа материалдар нысанында берілген тиісті басшылықпен бірге қажетті шаралардан тұрады. Негізгі ұстанымлар мен қажетті шаралар оларды қолдану бойынша басшылық бар түсініктеме мен басқа материалдар мəнмəтінінде түсіндірілуі жəне қолданылуы тиіс. Негізгі ұстанымдарды жəне қажетті материалдарды дұрыс түсіну жəне қолдану үшін Стандарттың бар мəтіні оқылуы тиіс.</a:t>
            </a:r>
            <a:endParaRPr lang="ru-RU" sz="1200" i="1" dirty="0">
              <a:latin typeface="Times New Roman" pitchFamily="18" charset="0"/>
              <a:cs typeface="Times New Roman" pitchFamily="18" charset="0"/>
            </a:endParaRPr>
          </a:p>
          <a:p>
            <a:pPr algn="just"/>
            <a:r>
              <a:rPr lang="kk-KZ" sz="1200" i="1" dirty="0" smtClean="0">
                <a:latin typeface="Times New Roman" pitchFamily="18" charset="0"/>
                <a:cs typeface="Times New Roman" pitchFamily="18" charset="0"/>
              </a:rPr>
              <a:t>       АХС </a:t>
            </a:r>
            <a:r>
              <a:rPr lang="kk-KZ" sz="1200" i="1" dirty="0">
                <a:latin typeface="Times New Roman" pitchFamily="18" charset="0"/>
                <a:cs typeface="Times New Roman" pitchFamily="18" charset="0"/>
              </a:rPr>
              <a:t>сəйкес аудит жүргізуде аудитор аудиторлық келісімдерге қатысты қолданылатын Халықаралық Аудит Жүйесі бойынша Тəжірибелік Ережелерді (ХАЖТЕ) білуі жəне есепке алу тиіс. ХАЖТЕ аудиторларға АХС қолдануда басшылықты жəне тəжірибелік көмек көрсетеді. Тиісті ХАЖТЕ бар басшылықты қолданбайтын аудитор ХАЖТЕ –де қаралатын Стандарттың қажетті шаралары мен негізгі ұстанмдарының қалай орындалатынын түсіндіруге дайын болуы тиіс</a:t>
            </a:r>
            <a:r>
              <a:rPr lang="kk-KZ" sz="1200" i="1" dirty="0" smtClean="0">
                <a:latin typeface="Times New Roman" pitchFamily="18" charset="0"/>
                <a:cs typeface="Times New Roman" pitchFamily="18" charset="0"/>
              </a:rPr>
              <a:t>.</a:t>
            </a:r>
          </a:p>
          <a:p>
            <a:pPr algn="just"/>
            <a:r>
              <a:rPr lang="kk-KZ" sz="1200" i="1" dirty="0" smtClean="0">
                <a:latin typeface="Times New Roman" pitchFamily="18" charset="0"/>
                <a:cs typeface="Times New Roman" pitchFamily="18" charset="0"/>
              </a:rPr>
              <a:t>      “</a:t>
            </a:r>
            <a:r>
              <a:rPr lang="kk-KZ" sz="1200" i="1" dirty="0">
                <a:latin typeface="Times New Roman" pitchFamily="18" charset="0"/>
                <a:cs typeface="Times New Roman" pitchFamily="18" charset="0"/>
              </a:rPr>
              <a:t>Аудит ауқымы” термині аудитордың пікірі бойынша жəне АХС сəйкес аудиттің мақсатына жету үшін белгілі жағдайларда қажетті болып табылатын аудиторлық шараларға жатады.</a:t>
            </a:r>
            <a:endParaRPr lang="ru-RU" sz="1200" i="1" dirty="0">
              <a:latin typeface="Times New Roman" pitchFamily="18" charset="0"/>
              <a:cs typeface="Times New Roman" pitchFamily="18" charset="0"/>
            </a:endParaRPr>
          </a:p>
          <a:p>
            <a:endParaRPr lang="ru-RU" sz="1200" i="1" dirty="0">
              <a:latin typeface="Times New Roman" pitchFamily="18" charset="0"/>
              <a:cs typeface="Times New Roman" pitchFamily="18" charset="0"/>
            </a:endParaRPr>
          </a:p>
          <a:p>
            <a:endParaRPr lang="ru-RU" dirty="0"/>
          </a:p>
        </p:txBody>
      </p:sp>
      <p:sp>
        <p:nvSpPr>
          <p:cNvPr id="8" name="TextBox 7"/>
          <p:cNvSpPr txBox="1"/>
          <p:nvPr/>
        </p:nvSpPr>
        <p:spPr>
          <a:xfrm>
            <a:off x="683568" y="3645024"/>
            <a:ext cx="7920880" cy="2708434"/>
          </a:xfrm>
          <a:prstGeom prst="rect">
            <a:avLst/>
          </a:prstGeom>
          <a:noFill/>
        </p:spPr>
        <p:txBody>
          <a:bodyPr wrap="square" rtlCol="0">
            <a:spAutoFit/>
          </a:bodyPr>
          <a:lstStyle/>
          <a:p>
            <a:pPr algn="ctr"/>
            <a:r>
              <a:rPr lang="kk-KZ" sz="1600" b="1" i="1" dirty="0">
                <a:latin typeface="Times New Roman" pitchFamily="18" charset="0"/>
                <a:cs typeface="Times New Roman" pitchFamily="18" charset="0"/>
              </a:rPr>
              <a:t>Ақылға қонымды </a:t>
            </a:r>
            <a:r>
              <a:rPr lang="kk-KZ" sz="1600" b="1" i="1" dirty="0" smtClean="0">
                <a:latin typeface="Times New Roman" pitchFamily="18" charset="0"/>
                <a:cs typeface="Times New Roman" pitchFamily="18" charset="0"/>
              </a:rPr>
              <a:t>сенімділік</a:t>
            </a:r>
          </a:p>
          <a:p>
            <a:pPr algn="ctr"/>
            <a:endParaRPr lang="ru-RU" sz="1600" b="1" i="1" dirty="0">
              <a:latin typeface="Times New Roman" pitchFamily="18" charset="0"/>
              <a:cs typeface="Times New Roman" pitchFamily="18" charset="0"/>
            </a:endParaRPr>
          </a:p>
          <a:p>
            <a:pPr algn="just"/>
            <a:r>
              <a:rPr lang="kk-KZ" sz="1200" dirty="0" smtClean="0"/>
              <a:t>      </a:t>
            </a:r>
            <a:r>
              <a:rPr lang="kk-KZ" sz="1200" i="1" dirty="0" smtClean="0">
                <a:latin typeface="Times New Roman" pitchFamily="18" charset="0"/>
                <a:cs typeface="Times New Roman" pitchFamily="18" charset="0"/>
              </a:rPr>
              <a:t>АХС-ты </a:t>
            </a:r>
            <a:r>
              <a:rPr lang="kk-KZ" sz="1200" i="1" dirty="0">
                <a:latin typeface="Times New Roman" pitchFamily="18" charset="0"/>
                <a:cs typeface="Times New Roman" pitchFamily="18" charset="0"/>
              </a:rPr>
              <a:t>бойынша аудит тұтас қарастырылатын қаржылық есеп беруде елеулі ауытқулар жоқ екеніне қатысты ақылға қонымды сенімділікті қамтамасыз ету үшін арналған. Ақылға қонымды сенімділік аудиторға тұтас қарастырылып отырған қаржылық есептілікте елеулі ауытқулар жоқ екені туралы қорытынды жасауға қажетті аудиторлық дəлелдер жинауға байланысты болатын тұжырымдама. Ақылға қонымды сенімділік аудит процесіне қатысы болады.</a:t>
            </a:r>
            <a:endParaRPr lang="ru-RU" sz="1200" i="1" dirty="0">
              <a:latin typeface="Times New Roman" pitchFamily="18" charset="0"/>
              <a:cs typeface="Times New Roman" pitchFamily="18" charset="0"/>
            </a:endParaRPr>
          </a:p>
          <a:p>
            <a:pPr algn="just"/>
            <a:r>
              <a:rPr lang="kk-KZ" sz="1200" i="1" dirty="0" smtClean="0">
                <a:latin typeface="Times New Roman" pitchFamily="18" charset="0"/>
                <a:cs typeface="Times New Roman" pitchFamily="18" charset="0"/>
              </a:rPr>
              <a:t>      Бірақ </a:t>
            </a:r>
            <a:r>
              <a:rPr lang="kk-KZ" sz="1200" i="1" dirty="0">
                <a:latin typeface="Times New Roman" pitchFamily="18" charset="0"/>
                <a:cs typeface="Times New Roman" pitchFamily="18" charset="0"/>
              </a:rPr>
              <a:t>аудитке қатысты шектеулер болады , олар аудитордың елеулі ауытқуларды табу мүмкіншілігіне ықпал етеді. Бұл шектеулер мынадай факторлармен түсіндіріледі:</a:t>
            </a:r>
            <a:endParaRPr lang="ru-RU" sz="1200" i="1" dirty="0">
              <a:latin typeface="Times New Roman" pitchFamily="18" charset="0"/>
              <a:cs typeface="Times New Roman" pitchFamily="18" charset="0"/>
            </a:endParaRPr>
          </a:p>
          <a:p>
            <a:pPr algn="just">
              <a:buFont typeface="Wingdings" pitchFamily="2" charset="2"/>
              <a:buChar char="v"/>
            </a:pPr>
            <a:r>
              <a:rPr lang="kk-KZ" sz="1200" i="1" dirty="0">
                <a:latin typeface="Times New Roman" pitchFamily="18" charset="0"/>
                <a:cs typeface="Times New Roman" pitchFamily="18" charset="0"/>
              </a:rPr>
              <a:t>• </a:t>
            </a:r>
            <a:r>
              <a:rPr lang="kk-KZ" sz="1200" i="1" dirty="0" smtClean="0">
                <a:latin typeface="Times New Roman" pitchFamily="18" charset="0"/>
                <a:cs typeface="Times New Roman" pitchFamily="18" charset="0"/>
              </a:rPr>
              <a:t>тесттеуді пайдалану;</a:t>
            </a:r>
            <a:endParaRPr lang="ru-RU" sz="1200" i="1" dirty="0" smtClean="0">
              <a:latin typeface="Times New Roman" pitchFamily="18" charset="0"/>
              <a:cs typeface="Times New Roman" pitchFamily="18" charset="0"/>
            </a:endParaRPr>
          </a:p>
          <a:p>
            <a:pPr algn="just">
              <a:buFont typeface="Wingdings" pitchFamily="2" charset="2"/>
              <a:buChar char="v"/>
            </a:pPr>
            <a:r>
              <a:rPr lang="kk-KZ" sz="1200" i="1" dirty="0" smtClean="0">
                <a:latin typeface="Times New Roman" pitchFamily="18" charset="0"/>
                <a:cs typeface="Times New Roman" pitchFamily="18" charset="0"/>
              </a:rPr>
              <a:t>• бухгалтерлік есепті жəне ішкі бақылауды (мысалы, сырттай келісу) кез келген жүйелеріне тəн шектеулер;</a:t>
            </a:r>
            <a:endParaRPr lang="ru-RU" sz="1200" i="1" dirty="0" smtClean="0">
              <a:latin typeface="Times New Roman" pitchFamily="18" charset="0"/>
              <a:cs typeface="Times New Roman" pitchFamily="18" charset="0"/>
            </a:endParaRPr>
          </a:p>
          <a:p>
            <a:pPr algn="just">
              <a:buFont typeface="Wingdings" pitchFamily="2" charset="2"/>
              <a:buChar char="v"/>
            </a:pPr>
            <a:r>
              <a:rPr lang="kk-KZ" sz="1200" i="1" dirty="0" smtClean="0">
                <a:latin typeface="Times New Roman" pitchFamily="18" charset="0"/>
                <a:cs typeface="Times New Roman" pitchFamily="18" charset="0"/>
              </a:rPr>
              <a:t>• аудиторлық дəлелдердің көбі табиғатына қарай соңғыдан гөрі айқынырақ болып табылады.</a:t>
            </a:r>
            <a:endParaRPr lang="ru-RU" sz="1200" i="1" dirty="0" smtClean="0">
              <a:latin typeface="Times New Roman" pitchFamily="18" charset="0"/>
              <a:cs typeface="Times New Roman" pitchFamily="18" charset="0"/>
            </a:endParaRPr>
          </a:p>
          <a:p>
            <a:pPr algn="just"/>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476672"/>
            <a:ext cx="8136904" cy="3170099"/>
          </a:xfrm>
          <a:prstGeom prst="rect">
            <a:avLst/>
          </a:prstGeom>
          <a:noFill/>
        </p:spPr>
        <p:txBody>
          <a:bodyPr wrap="square" rtlCol="0">
            <a:spAutoFit/>
          </a:bodyPr>
          <a:lstStyle/>
          <a:p>
            <a:pPr algn="ctr"/>
            <a:r>
              <a:rPr lang="kk-KZ" sz="1600" b="1" i="1" dirty="0" smtClean="0">
                <a:latin typeface="Times New Roman" pitchFamily="18" charset="0"/>
                <a:cs typeface="Times New Roman" pitchFamily="18" charset="0"/>
              </a:rPr>
              <a:t>Аудиторлық тәуекелділік</a:t>
            </a:r>
          </a:p>
          <a:p>
            <a:pPr algn="ctr"/>
            <a:endParaRPr lang="kk-KZ" sz="1600" b="1" i="1" dirty="0" smtClean="0">
              <a:latin typeface="Times New Roman" pitchFamily="18" charset="0"/>
              <a:cs typeface="Times New Roman" pitchFamily="18" charset="0"/>
            </a:endParaRPr>
          </a:p>
          <a:p>
            <a:pPr algn="just"/>
            <a:r>
              <a:rPr lang="kk-KZ" sz="1200" i="1" dirty="0" smtClean="0">
                <a:latin typeface="Times New Roman" pitchFamily="18" charset="0"/>
                <a:cs typeface="Times New Roman" pitchFamily="18" charset="0"/>
              </a:rPr>
              <a:t>           Аудиторлық </a:t>
            </a:r>
            <a:r>
              <a:rPr lang="kk-KZ" sz="1200" i="1" dirty="0">
                <a:latin typeface="Times New Roman" pitchFamily="18" charset="0"/>
                <a:cs typeface="Times New Roman" pitchFamily="18" charset="0"/>
              </a:rPr>
              <a:t>тəуекелділік қаржылық есептіліктің елеулі ауытқуы тəуекелділігінің жəне аудитор осындай ауытқуларды таппау бөлігі болып </a:t>
            </a:r>
            <a:r>
              <a:rPr lang="kk-KZ" sz="1200" i="1" dirty="0" smtClean="0">
                <a:latin typeface="Times New Roman" pitchFamily="18" charset="0"/>
                <a:cs typeface="Times New Roman" pitchFamily="18" charset="0"/>
              </a:rPr>
              <a:t>табылады. </a:t>
            </a:r>
            <a:r>
              <a:rPr lang="kk-KZ" sz="1200" i="1" dirty="0">
                <a:latin typeface="Times New Roman" pitchFamily="18" charset="0"/>
                <a:cs typeface="Times New Roman" pitchFamily="18" charset="0"/>
              </a:rPr>
              <a:t>Аудитор елеулі ауытқулар тəуекелділігін бағалау үшін аудиторлық шараларды орындайды жəне осы бағалауға негізделген қосымша аудиторлық шараларды орындау жолымен таппау тəуекелділігін шектеуге тырысады </a:t>
            </a:r>
            <a:endParaRPr lang="kk-KZ" sz="1200" i="1" dirty="0" smtClean="0">
              <a:latin typeface="Times New Roman" pitchFamily="18" charset="0"/>
              <a:cs typeface="Times New Roman" pitchFamily="18" charset="0"/>
            </a:endParaRPr>
          </a:p>
          <a:p>
            <a:pPr algn="just"/>
            <a:r>
              <a:rPr lang="kk-KZ" sz="1200" i="1" dirty="0">
                <a:latin typeface="Times New Roman" pitchFamily="18" charset="0"/>
                <a:cs typeface="Times New Roman" pitchFamily="18" charset="0"/>
              </a:rPr>
              <a:t> </a:t>
            </a:r>
            <a:r>
              <a:rPr lang="kk-KZ" sz="1200" i="1" dirty="0" smtClean="0">
                <a:latin typeface="Times New Roman" pitchFamily="18" charset="0"/>
                <a:cs typeface="Times New Roman" pitchFamily="18" charset="0"/>
              </a:rPr>
              <a:t>         Фирманы </a:t>
            </a:r>
            <a:r>
              <a:rPr lang="kk-KZ" sz="1200" i="1" dirty="0">
                <a:latin typeface="Times New Roman" pitchFamily="18" charset="0"/>
                <a:cs typeface="Times New Roman" pitchFamily="18" charset="0"/>
              </a:rPr>
              <a:t>жəне оның ортасын, елеулі ауытқулар тəуекелділігін бағалау АХС 15 30-34 параграфтары бизнес тəуекелділік тұжырымдамасын жəне олардың елеулі ауытқулармен қалай байланысты екендігін қарастырады</a:t>
            </a:r>
            <a:r>
              <a:rPr lang="kk-KZ" sz="1200" i="1" dirty="0" smtClean="0">
                <a:latin typeface="Times New Roman" pitchFamily="18" charset="0"/>
                <a:cs typeface="Times New Roman" pitchFamily="18" charset="0"/>
              </a:rPr>
              <a:t>.     </a:t>
            </a:r>
          </a:p>
          <a:p>
            <a:pPr algn="just"/>
            <a:r>
              <a:rPr lang="kk-KZ" sz="1200" i="1" dirty="0">
                <a:latin typeface="Times New Roman" pitchFamily="18" charset="0"/>
                <a:cs typeface="Times New Roman" pitchFamily="18" charset="0"/>
              </a:rPr>
              <a:t> </a:t>
            </a:r>
            <a:r>
              <a:rPr lang="kk-KZ" sz="1200" i="1" dirty="0" smtClean="0">
                <a:latin typeface="Times New Roman" pitchFamily="18" charset="0"/>
                <a:cs typeface="Times New Roman" pitchFamily="18" charset="0"/>
              </a:rPr>
              <a:t>        Аудитор </a:t>
            </a:r>
            <a:r>
              <a:rPr lang="kk-KZ" sz="1200" i="1" dirty="0">
                <a:latin typeface="Times New Roman" pitchFamily="18" charset="0"/>
                <a:cs typeface="Times New Roman" pitchFamily="18" charset="0"/>
              </a:rPr>
              <a:t>аудитті аяқтағаннан кейін қаржылық есептілік бойынша пікірін білдіру алу үшін аудиторлық тəуекелділіктің қолайлы төмен деңгейінде операция сыныбы, есеп пен ашып көрсетулер сальдосы бойынша жеткілікті жəне тиісті аудиторлық дəлделдерді алуға тырысады</a:t>
            </a:r>
            <a:r>
              <a:rPr lang="kk-KZ" sz="1200" i="1" dirty="0" smtClean="0">
                <a:latin typeface="Times New Roman" pitchFamily="18" charset="0"/>
                <a:cs typeface="Times New Roman" pitchFamily="18" charset="0"/>
              </a:rPr>
              <a:t>. </a:t>
            </a:r>
          </a:p>
          <a:p>
            <a:pPr algn="just"/>
            <a:r>
              <a:rPr lang="kk-KZ" sz="1200" i="1" dirty="0" smtClean="0">
                <a:latin typeface="Times New Roman" pitchFamily="18" charset="0"/>
                <a:cs typeface="Times New Roman" pitchFamily="18" charset="0"/>
              </a:rPr>
              <a:t>         Аудиторлық тәуекелділіктің компоненттері:</a:t>
            </a:r>
          </a:p>
          <a:p>
            <a:endParaRPr lang="ru-RU" sz="1200" dirty="0"/>
          </a:p>
          <a:p>
            <a:endParaRPr lang="ru-RU" dirty="0"/>
          </a:p>
          <a:p>
            <a:endParaRPr lang="kk-KZ" dirty="0" smtClean="0"/>
          </a:p>
        </p:txBody>
      </p:sp>
      <p:graphicFrame>
        <p:nvGraphicFramePr>
          <p:cNvPr id="5" name="Схема 4"/>
          <p:cNvGraphicFramePr/>
          <p:nvPr>
            <p:extLst>
              <p:ext uri="{D42A27DB-BD31-4B8C-83A1-F6EECF244321}">
                <p14:modId xmlns:p14="http://schemas.microsoft.com/office/powerpoint/2010/main" val="3626856908"/>
              </p:ext>
            </p:extLst>
          </p:nvPr>
        </p:nvGraphicFramePr>
        <p:xfrm>
          <a:off x="611560" y="2996952"/>
          <a:ext cx="7848872" cy="3240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332656"/>
            <a:ext cx="8352928" cy="4401205"/>
          </a:xfrm>
          <a:prstGeom prst="rect">
            <a:avLst/>
          </a:prstGeom>
          <a:noFill/>
        </p:spPr>
        <p:txBody>
          <a:bodyPr wrap="square" rtlCol="0">
            <a:spAutoFit/>
          </a:bodyPr>
          <a:lstStyle/>
          <a:p>
            <a:pPr algn="ctr"/>
            <a:endParaRPr lang="kk-KZ" sz="1400" b="1" i="1" dirty="0" smtClean="0">
              <a:latin typeface="Times New Roman" pitchFamily="18" charset="0"/>
              <a:cs typeface="Times New Roman" pitchFamily="18" charset="0"/>
            </a:endParaRPr>
          </a:p>
          <a:p>
            <a:pPr algn="ctr"/>
            <a:endParaRPr lang="kk-KZ" sz="1400" b="1" i="1" dirty="0" smtClean="0">
              <a:latin typeface="Times New Roman" pitchFamily="18" charset="0"/>
              <a:cs typeface="Times New Roman" pitchFamily="18" charset="0"/>
            </a:endParaRPr>
          </a:p>
          <a:p>
            <a:pPr algn="ctr"/>
            <a:endParaRPr lang="kk-KZ" sz="1400" b="1" i="1" dirty="0" smtClean="0">
              <a:latin typeface="Times New Roman" pitchFamily="18" charset="0"/>
              <a:cs typeface="Times New Roman" pitchFamily="18" charset="0"/>
            </a:endParaRPr>
          </a:p>
          <a:p>
            <a:pPr algn="ctr"/>
            <a:endParaRPr lang="kk-KZ" sz="1400" b="1" i="1" dirty="0" smtClean="0">
              <a:latin typeface="Times New Roman" pitchFamily="18" charset="0"/>
              <a:cs typeface="Times New Roman" pitchFamily="18" charset="0"/>
            </a:endParaRPr>
          </a:p>
          <a:p>
            <a:pPr algn="ctr"/>
            <a:endParaRPr lang="kk-KZ" sz="1400" b="1" i="1" dirty="0" smtClean="0">
              <a:latin typeface="Times New Roman" pitchFamily="18" charset="0"/>
              <a:cs typeface="Times New Roman" pitchFamily="18" charset="0"/>
            </a:endParaRPr>
          </a:p>
          <a:p>
            <a:pPr algn="ctr"/>
            <a:r>
              <a:rPr lang="kk-KZ" sz="1600" b="1" i="1" dirty="0" smtClean="0">
                <a:latin typeface="Times New Roman" pitchFamily="18" charset="0"/>
                <a:cs typeface="Times New Roman" pitchFamily="18" charset="0"/>
              </a:rPr>
              <a:t>Қаржылық </a:t>
            </a:r>
            <a:r>
              <a:rPr lang="kk-KZ" sz="1600" b="1" i="1" dirty="0">
                <a:latin typeface="Times New Roman" pitchFamily="18" charset="0"/>
                <a:cs typeface="Times New Roman" pitchFamily="18" charset="0"/>
              </a:rPr>
              <a:t>есептілік үшін </a:t>
            </a:r>
            <a:r>
              <a:rPr lang="kk-KZ" sz="1600" b="1" i="1" dirty="0" smtClean="0">
                <a:latin typeface="Times New Roman" pitchFamily="18" charset="0"/>
                <a:cs typeface="Times New Roman" pitchFamily="18" charset="0"/>
              </a:rPr>
              <a:t>жауапкершілік</a:t>
            </a:r>
          </a:p>
          <a:p>
            <a:pPr algn="ctr"/>
            <a:endParaRPr lang="ru-RU" sz="1400" b="1" i="1" dirty="0">
              <a:latin typeface="Times New Roman" pitchFamily="18" charset="0"/>
              <a:cs typeface="Times New Roman" pitchFamily="18" charset="0"/>
            </a:endParaRPr>
          </a:p>
          <a:p>
            <a:pPr algn="just"/>
            <a:r>
              <a:rPr lang="kk-KZ" sz="1400" i="1" dirty="0" smtClean="0">
                <a:latin typeface="Times New Roman" pitchFamily="18" charset="0"/>
                <a:cs typeface="Times New Roman" pitchFamily="18" charset="0"/>
              </a:rPr>
              <a:t>        Аудитор </a:t>
            </a:r>
            <a:r>
              <a:rPr lang="kk-KZ" sz="1400" i="1" dirty="0">
                <a:latin typeface="Times New Roman" pitchFamily="18" charset="0"/>
                <a:cs typeface="Times New Roman" pitchFamily="18" charset="0"/>
              </a:rPr>
              <a:t>қаржылық есептілік бойынша пікірін білдіру мен құру үшін жауапкершілікке ие екендігіне қарамастан қаржылық есептілікті дайындау мен ұсыну үшін жауапкершілік, қаржылық есеп берудің белгіленген тұжырымдама негізіне сəйкес фирма басшылығына, өкілеттік берілген бақылаушы тұлғаларға жүктеледі.</a:t>
            </a:r>
            <a:endParaRPr lang="ru-RU" sz="1400" i="1" dirty="0">
              <a:latin typeface="Times New Roman" pitchFamily="18" charset="0"/>
              <a:cs typeface="Times New Roman" pitchFamily="18" charset="0"/>
            </a:endParaRPr>
          </a:p>
          <a:p>
            <a:pPr algn="just"/>
            <a:r>
              <a:rPr lang="kk-KZ" sz="1400" i="1" dirty="0" smtClean="0">
                <a:latin typeface="Times New Roman" pitchFamily="18" charset="0"/>
                <a:cs typeface="Times New Roman" pitchFamily="18" charset="0"/>
              </a:rPr>
              <a:t>        Басшылық</a:t>
            </a:r>
            <a:r>
              <a:rPr lang="kk-KZ" sz="1400" i="1" dirty="0">
                <a:latin typeface="Times New Roman" pitchFamily="18" charset="0"/>
                <a:cs typeface="Times New Roman" pitchFamily="18" charset="0"/>
              </a:rPr>
              <a:t>, қаржылық есептілікті дайындауда жəне беруде қолданылатын қаржылық есептіліктің тұжырымдама негізін анықтауда жауапкершілікке ие. Сондай-ақ басшылық қаржлық есептіліктің тұжырымдама негізіне сəйкес қаржылық есептілікті дайындау мен беруде жауапкершілікке ие. </a:t>
            </a:r>
            <a:r>
              <a:rPr lang="kk-KZ" sz="1400" i="1" dirty="0" smtClean="0">
                <a:latin typeface="Times New Roman" pitchFamily="18" charset="0"/>
                <a:cs typeface="Times New Roman" pitchFamily="18" charset="0"/>
              </a:rPr>
              <a:t>      </a:t>
            </a:r>
          </a:p>
          <a:p>
            <a:pPr algn="just"/>
            <a:r>
              <a:rPr lang="kk-KZ" sz="1400" i="1" dirty="0">
                <a:latin typeface="Times New Roman" pitchFamily="18" charset="0"/>
                <a:cs typeface="Times New Roman" pitchFamily="18" charset="0"/>
              </a:rPr>
              <a:t> </a:t>
            </a:r>
            <a:r>
              <a:rPr lang="kk-KZ" sz="1400" i="1" dirty="0" smtClean="0">
                <a:latin typeface="Times New Roman" pitchFamily="18" charset="0"/>
                <a:cs typeface="Times New Roman" pitchFamily="18" charset="0"/>
              </a:rPr>
              <a:t>     Жауапкершілікке </a:t>
            </a:r>
            <a:r>
              <a:rPr lang="kk-KZ" sz="1400" i="1" dirty="0">
                <a:latin typeface="Times New Roman" pitchFamily="18" charset="0"/>
                <a:cs typeface="Times New Roman" pitchFamily="18" charset="0"/>
              </a:rPr>
              <a:t>мыналар жатады:</a:t>
            </a:r>
            <a:endParaRPr lang="ru-RU" sz="1400" i="1" dirty="0">
              <a:latin typeface="Times New Roman" pitchFamily="18" charset="0"/>
              <a:cs typeface="Times New Roman" pitchFamily="18" charset="0"/>
            </a:endParaRPr>
          </a:p>
          <a:p>
            <a:pPr algn="just">
              <a:buFont typeface="Wingdings" pitchFamily="2" charset="2"/>
              <a:buChar char="Ø"/>
            </a:pPr>
            <a:r>
              <a:rPr lang="kk-KZ" sz="1400" i="1" dirty="0">
                <a:latin typeface="Times New Roman" pitchFamily="18" charset="0"/>
                <a:cs typeface="Times New Roman" pitchFamily="18" charset="0"/>
              </a:rPr>
              <a:t>- алаяқтық немесе қатемен байланысты елеулі ауытқулар жоқ қаржылық есептілікті дайындаумен жəне берумен байланысты ішкі бақылауды жасау, ендіру жəне қолдау</a:t>
            </a:r>
            <a:endParaRPr lang="ru-RU" sz="1400" i="1" dirty="0">
              <a:latin typeface="Times New Roman" pitchFamily="18" charset="0"/>
              <a:cs typeface="Times New Roman" pitchFamily="18" charset="0"/>
            </a:endParaRPr>
          </a:p>
          <a:p>
            <a:pPr algn="just">
              <a:buFont typeface="Wingdings" pitchFamily="2" charset="2"/>
              <a:buChar char="Ø"/>
            </a:pPr>
            <a:r>
              <a:rPr lang="kk-KZ" sz="1400" i="1" dirty="0">
                <a:latin typeface="Times New Roman" pitchFamily="18" charset="0"/>
                <a:cs typeface="Times New Roman" pitchFamily="18" charset="0"/>
              </a:rPr>
              <a:t>- сəйкес есептеу саясатын таңдау жəне қолдану, жəне </a:t>
            </a:r>
            <a:endParaRPr lang="ru-RU" sz="1400" i="1" dirty="0">
              <a:latin typeface="Times New Roman" pitchFamily="18" charset="0"/>
              <a:cs typeface="Times New Roman" pitchFamily="18" charset="0"/>
            </a:endParaRPr>
          </a:p>
          <a:p>
            <a:pPr algn="just">
              <a:buFont typeface="Wingdings" pitchFamily="2" charset="2"/>
              <a:buChar char="Ø"/>
            </a:pPr>
            <a:r>
              <a:rPr lang="kk-KZ" sz="1400" i="1" dirty="0">
                <a:latin typeface="Times New Roman" pitchFamily="18" charset="0"/>
                <a:cs typeface="Times New Roman" pitchFamily="18" charset="0"/>
              </a:rPr>
              <a:t>- берілген жағдайларда қолайлы бухгалтерлік бағалауды іске асыру.</a:t>
            </a:r>
            <a:endParaRPr lang="ru-RU" sz="1400" i="1" dirty="0">
              <a:latin typeface="Times New Roman" pitchFamily="18" charset="0"/>
              <a:cs typeface="Times New Roman" pitchFamily="18" charset="0"/>
            </a:endParaRPr>
          </a:p>
          <a:p>
            <a:endParaRPr lang="ru-RU"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260648"/>
            <a:ext cx="8568952" cy="4124206"/>
          </a:xfrm>
          <a:prstGeom prst="rect">
            <a:avLst/>
          </a:prstGeom>
          <a:noFill/>
        </p:spPr>
        <p:txBody>
          <a:bodyPr wrap="square" rtlCol="0">
            <a:spAutoFit/>
          </a:bodyPr>
          <a:lstStyle/>
          <a:p>
            <a:pPr algn="ctr"/>
            <a:r>
              <a:rPr lang="kk-KZ" sz="1400" b="1" i="1" dirty="0">
                <a:latin typeface="Times New Roman" pitchFamily="18" charset="0"/>
                <a:cs typeface="Times New Roman" pitchFamily="18" charset="0"/>
              </a:rPr>
              <a:t>Қаржылық есептіліктің тұжырымдама негізінің қолайлылығын анықтау</a:t>
            </a:r>
            <a:r>
              <a:rPr lang="kk-KZ" sz="1400" b="1" i="1" dirty="0" smtClean="0">
                <a:latin typeface="Times New Roman" pitchFamily="18" charset="0"/>
                <a:cs typeface="Times New Roman" pitchFamily="18" charset="0"/>
              </a:rPr>
              <a:t>:</a:t>
            </a:r>
          </a:p>
          <a:p>
            <a:pPr algn="ctr"/>
            <a:endParaRPr lang="ru-RU" sz="1400" b="1" i="1" dirty="0">
              <a:latin typeface="Times New Roman" pitchFamily="18" charset="0"/>
              <a:cs typeface="Times New Roman" pitchFamily="18" charset="0"/>
            </a:endParaRPr>
          </a:p>
          <a:p>
            <a:r>
              <a:rPr lang="kk-KZ" sz="1200" i="1" dirty="0" smtClean="0">
                <a:latin typeface="Times New Roman" pitchFamily="18" charset="0"/>
                <a:cs typeface="Times New Roman" pitchFamily="18" charset="0"/>
              </a:rPr>
              <a:t>        Аудитор </a:t>
            </a:r>
            <a:r>
              <a:rPr lang="kk-KZ" sz="1200" i="1" dirty="0">
                <a:latin typeface="Times New Roman" pitchFamily="18" charset="0"/>
                <a:cs typeface="Times New Roman" pitchFamily="18" charset="0"/>
              </a:rPr>
              <a:t>басшылықпен қабылданған қаржылық есептіліктің тұжырымдама негізінің қолайлылығын анықтауы тиіс. Аудитор əдетте, бұл келісімді АХС 210 Аудиторлық келісім шарттары сəйкес қабылдау немесе қабылдамау туралы шешім шығарудың қолалйлылығын анықтайды. Қаржылық есептіліктің қолайлы тұжырымдама негізі АХС-да “қаржылық есептіліктің қолайлы тұжырымдама негізі” ретінде аталады.</a:t>
            </a:r>
            <a:endParaRPr lang="ru-RU" sz="1200" i="1" dirty="0">
              <a:latin typeface="Times New Roman" pitchFamily="18" charset="0"/>
              <a:cs typeface="Times New Roman" pitchFamily="18" charset="0"/>
            </a:endParaRPr>
          </a:p>
          <a:p>
            <a:r>
              <a:rPr lang="kk-KZ" sz="1200" i="1" dirty="0" smtClean="0">
                <a:latin typeface="Times New Roman" pitchFamily="18" charset="0"/>
                <a:cs typeface="Times New Roman" pitchFamily="18" charset="0"/>
              </a:rPr>
              <a:t>        Қаржылық </a:t>
            </a:r>
            <a:r>
              <a:rPr lang="kk-KZ" sz="1200" i="1" dirty="0">
                <a:latin typeface="Times New Roman" pitchFamily="18" charset="0"/>
                <a:cs typeface="Times New Roman" pitchFamily="18" charset="0"/>
              </a:rPr>
              <a:t>есептіліктің мұндай тұжырымдамалық негізінің мысалы:</a:t>
            </a:r>
            <a:endParaRPr lang="ru-RU" sz="1200" i="1" dirty="0">
              <a:latin typeface="Times New Roman" pitchFamily="18" charset="0"/>
              <a:cs typeface="Times New Roman" pitchFamily="18" charset="0"/>
            </a:endParaRPr>
          </a:p>
          <a:p>
            <a:r>
              <a:rPr lang="kk-KZ" sz="1200" i="1" dirty="0">
                <a:latin typeface="Times New Roman" pitchFamily="18" charset="0"/>
                <a:cs typeface="Times New Roman" pitchFamily="18" charset="0"/>
              </a:rPr>
              <a:t>- ҚЕХС, Бухгалтерлік Есептің Халықаралық Стандарттары бойынша Кеңес тарататын;</a:t>
            </a:r>
            <a:endParaRPr lang="ru-RU" sz="1200" i="1" dirty="0">
              <a:latin typeface="Times New Roman" pitchFamily="18" charset="0"/>
              <a:cs typeface="Times New Roman" pitchFamily="18" charset="0"/>
            </a:endParaRPr>
          </a:p>
          <a:p>
            <a:r>
              <a:rPr lang="kk-KZ" sz="1200" i="1" dirty="0">
                <a:latin typeface="Times New Roman" pitchFamily="18" charset="0"/>
                <a:cs typeface="Times New Roman" pitchFamily="18" charset="0"/>
              </a:rPr>
              <a:t>- МСБЕХС, Бухгалтерлердің Халықаралық Федерациясымен – Мемлекеттік Сала Бухгалтерлік Есеп алу Халықаралық Стандары бойынша Кеңес тарататын жəне</a:t>
            </a:r>
            <a:endParaRPr lang="ru-RU" sz="1200" i="1" dirty="0">
              <a:latin typeface="Times New Roman" pitchFamily="18" charset="0"/>
              <a:cs typeface="Times New Roman" pitchFamily="18" charset="0"/>
            </a:endParaRPr>
          </a:p>
          <a:p>
            <a:pPr>
              <a:buFontTx/>
              <a:buChar char="-"/>
            </a:pPr>
            <a:r>
              <a:rPr lang="kk-KZ" sz="1200" i="1" dirty="0" smtClean="0">
                <a:latin typeface="Times New Roman" pitchFamily="18" charset="0"/>
                <a:cs typeface="Times New Roman" pitchFamily="18" charset="0"/>
              </a:rPr>
              <a:t>Жеке </a:t>
            </a:r>
            <a:r>
              <a:rPr lang="kk-KZ" sz="1200" i="1" dirty="0">
                <a:latin typeface="Times New Roman" pitchFamily="18" charset="0"/>
                <a:cs typeface="Times New Roman" pitchFamily="18" charset="0"/>
              </a:rPr>
              <a:t>заңнамаларда стандарттарды танымал дайындаушылармен таратылатын бухгалтерлік есептеудің жалпы қабылданған ұстанымдары</a:t>
            </a:r>
            <a:r>
              <a:rPr lang="kk-KZ" sz="1200" i="1" dirty="0" smtClean="0">
                <a:latin typeface="Times New Roman" pitchFamily="18" charset="0"/>
                <a:cs typeface="Times New Roman" pitchFamily="18" charset="0"/>
              </a:rPr>
              <a:t>.</a:t>
            </a:r>
          </a:p>
          <a:p>
            <a:r>
              <a:rPr lang="kk-KZ" sz="1200" i="1" dirty="0" smtClean="0">
                <a:latin typeface="Times New Roman" pitchFamily="18" charset="0"/>
                <a:cs typeface="Times New Roman" pitchFamily="18" charset="0"/>
              </a:rPr>
              <a:t>        Бұл </a:t>
            </a:r>
            <a:r>
              <a:rPr lang="kk-KZ" sz="1200" i="1" dirty="0">
                <a:latin typeface="Times New Roman" pitchFamily="18" charset="0"/>
                <a:cs typeface="Times New Roman" pitchFamily="18" charset="0"/>
              </a:rPr>
              <a:t>қаржылық есептіліктің тұжырымдама негіздері жалпы тағайындалған қаржылық есепті дайындауды реттейтін заңнамалық талаптарда қаржылық есептіліктің тұжырымдамалық негізі ретінде жиі мойындалады. АХС 800 мемлекеттік реттеуші органның талаптарына сəйкес болу үшін жасалған қаржылық есептіліктің тұжырымдамалық негізі берілген.</a:t>
            </a:r>
            <a:endParaRPr lang="ru-RU" sz="1200" i="1" dirty="0">
              <a:latin typeface="Times New Roman" pitchFamily="18" charset="0"/>
              <a:cs typeface="Times New Roman" pitchFamily="18" charset="0"/>
            </a:endParaRPr>
          </a:p>
          <a:p>
            <a:r>
              <a:rPr lang="kk-KZ" sz="1200" i="1" dirty="0" smtClean="0">
                <a:latin typeface="Times New Roman" pitchFamily="18" charset="0"/>
                <a:cs typeface="Times New Roman" pitchFamily="18" charset="0"/>
              </a:rPr>
              <a:t>        Қаржылық </a:t>
            </a:r>
            <a:r>
              <a:rPr lang="kk-KZ" sz="1200" i="1" dirty="0">
                <a:latin typeface="Times New Roman" pitchFamily="18" charset="0"/>
                <a:cs typeface="Times New Roman" pitchFamily="18" charset="0"/>
              </a:rPr>
              <a:t>есептілік үшін белгіленген жалпы қолданыстағы қаржылық есептіліктің тұжырымдамалық негізі келесі ережелермен сипатталады, олардың нəтижелері пайдаланушылар үшін пайдалы қаржылық есептілікте берілген ақпаратта беріледі</a:t>
            </a:r>
            <a:r>
              <a:rPr lang="kk-KZ" sz="1200" i="1" dirty="0" smtClean="0">
                <a:latin typeface="Times New Roman" pitchFamily="18" charset="0"/>
                <a:cs typeface="Times New Roman" pitchFamily="18" charset="0"/>
              </a:rPr>
              <a:t>:</a:t>
            </a:r>
          </a:p>
          <a:p>
            <a:endParaRPr lang="ru-RU" sz="1200" dirty="0"/>
          </a:p>
          <a:p>
            <a:endParaRPr lang="ru-RU" sz="1200" dirty="0"/>
          </a:p>
          <a:p>
            <a:endParaRPr lang="ru-RU" dirty="0"/>
          </a:p>
        </p:txBody>
      </p:sp>
      <p:graphicFrame>
        <p:nvGraphicFramePr>
          <p:cNvPr id="5" name="Таблица 4"/>
          <p:cNvGraphicFramePr>
            <a:graphicFrameLocks noGrp="1"/>
          </p:cNvGraphicFramePr>
          <p:nvPr/>
        </p:nvGraphicFramePr>
        <p:xfrm>
          <a:off x="539552" y="3933056"/>
          <a:ext cx="8352928" cy="2260600"/>
        </p:xfrm>
        <a:graphic>
          <a:graphicData uri="http://schemas.openxmlformats.org/drawingml/2006/table">
            <a:tbl>
              <a:tblPr firstRow="1" bandRow="1">
                <a:tableStyleId>{5C22544A-7EE6-4342-B048-85BDC9FD1C3A}</a:tableStyleId>
              </a:tblPr>
              <a:tblGrid>
                <a:gridCol w="2016224"/>
                <a:gridCol w="6336704"/>
              </a:tblGrid>
              <a:tr h="370840">
                <a:tc>
                  <a:txBody>
                    <a:bodyPr/>
                    <a:lstStyle/>
                    <a:p>
                      <a:r>
                        <a:rPr kumimoji="0" lang="kk-KZ" sz="1000" b="1" i="1" kern="1200" dirty="0" smtClean="0">
                          <a:solidFill>
                            <a:schemeClr val="lt1"/>
                          </a:solidFill>
                          <a:latin typeface="Times New Roman" pitchFamily="18" charset="0"/>
                          <a:ea typeface="+mn-ea"/>
                          <a:cs typeface="Times New Roman" pitchFamily="18" charset="0"/>
                        </a:rPr>
                        <a:t>Сəйкестілік</a:t>
                      </a:r>
                      <a:endParaRPr lang="ru-RU" sz="1000" i="1" dirty="0">
                        <a:latin typeface="Times New Roman" pitchFamily="18" charset="0"/>
                        <a:cs typeface="Times New Roman" pitchFamily="18" charset="0"/>
                      </a:endParaRPr>
                    </a:p>
                  </a:txBody>
                  <a:tcPr/>
                </a:tc>
                <a:tc>
                  <a:txBody>
                    <a:bodyPr/>
                    <a:lstStyle/>
                    <a:p>
                      <a:r>
                        <a:rPr kumimoji="0" lang="kk-KZ" sz="1000" b="1" i="1" kern="1200" dirty="0" smtClean="0">
                          <a:solidFill>
                            <a:schemeClr val="lt1"/>
                          </a:solidFill>
                          <a:latin typeface="Times New Roman" pitchFamily="18" charset="0"/>
                          <a:ea typeface="+mn-ea"/>
                          <a:cs typeface="Times New Roman" pitchFamily="18" charset="0"/>
                        </a:rPr>
                        <a:t>қаржылық есептілікте берілген ақпарат фирманың сипатына жəне қаржылық есеп мақсатына сəйкес келеді. Əдетте бұл талаптар коммерциялық ұйымнң қаржылық жағдайы, əрекет етуі мен ақша ағынын тура ұсынумен орындалады</a:t>
                      </a:r>
                      <a:endParaRPr lang="ru-RU" sz="1000" i="1" dirty="0">
                        <a:latin typeface="Times New Roman" pitchFamily="18" charset="0"/>
                        <a:cs typeface="Times New Roman" pitchFamily="18" charset="0"/>
                      </a:endParaRPr>
                    </a:p>
                  </a:txBody>
                  <a:tcPr/>
                </a:tc>
              </a:tr>
              <a:tr h="370840">
                <a:tc>
                  <a:txBody>
                    <a:bodyPr/>
                    <a:lstStyle/>
                    <a:p>
                      <a:r>
                        <a:rPr kumimoji="0" lang="kk-KZ" sz="1000" i="1" kern="1200" dirty="0" smtClean="0">
                          <a:solidFill>
                            <a:schemeClr val="dk1"/>
                          </a:solidFill>
                          <a:latin typeface="Times New Roman" pitchFamily="18" charset="0"/>
                          <a:ea typeface="+mn-ea"/>
                          <a:cs typeface="Times New Roman" pitchFamily="18" charset="0"/>
                        </a:rPr>
                        <a:t>Толықтық</a:t>
                      </a:r>
                      <a:endParaRPr lang="ru-RU" sz="1000" i="1"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kk-KZ" sz="1000" i="1" kern="1200" dirty="0" smtClean="0">
                          <a:solidFill>
                            <a:schemeClr val="dk1"/>
                          </a:solidFill>
                          <a:latin typeface="Times New Roman" pitchFamily="18" charset="0"/>
                          <a:ea typeface="+mn-ea"/>
                          <a:cs typeface="Times New Roman" pitchFamily="18" charset="0"/>
                        </a:rPr>
                        <a:t>қаржылық есептілікті нақты ұсынуға əсер етуі мүмкін операциялар мен оқиғалар, есептер мен ашып көрсетулер айырымы қате жіберілмейді.</a:t>
                      </a:r>
                      <a:endParaRPr kumimoji="0" lang="ru-RU" sz="1000" i="1" kern="1200" dirty="0" smtClean="0">
                        <a:solidFill>
                          <a:schemeClr val="dk1"/>
                        </a:solidFill>
                        <a:latin typeface="Times New Roman" pitchFamily="18" charset="0"/>
                        <a:ea typeface="+mn-ea"/>
                        <a:cs typeface="Times New Roman" pitchFamily="18" charset="0"/>
                      </a:endParaRPr>
                    </a:p>
                    <a:p>
                      <a:endParaRPr lang="ru-RU" sz="1000" i="1" dirty="0">
                        <a:latin typeface="Times New Roman" pitchFamily="18" charset="0"/>
                        <a:cs typeface="Times New Roman" pitchFamily="18" charset="0"/>
                      </a:endParaRPr>
                    </a:p>
                  </a:txBody>
                  <a:tcPr/>
                </a:tc>
              </a:tr>
              <a:tr h="370840">
                <a:tc>
                  <a:txBody>
                    <a:bodyPr/>
                    <a:lstStyle/>
                    <a:p>
                      <a:r>
                        <a:rPr kumimoji="0" lang="kk-KZ" sz="1000" i="1" kern="1200" dirty="0" smtClean="0">
                          <a:solidFill>
                            <a:schemeClr val="dk1"/>
                          </a:solidFill>
                          <a:latin typeface="Times New Roman" pitchFamily="18" charset="0"/>
                          <a:ea typeface="+mn-ea"/>
                          <a:cs typeface="Times New Roman" pitchFamily="18" charset="0"/>
                        </a:rPr>
                        <a:t>Сенімділік</a:t>
                      </a:r>
                      <a:endParaRPr lang="ru-RU" sz="1000" i="1" dirty="0">
                        <a:latin typeface="Times New Roman" pitchFamily="18" charset="0"/>
                        <a:cs typeface="Times New Roman" pitchFamily="18" charset="0"/>
                      </a:endParaRPr>
                    </a:p>
                  </a:txBody>
                  <a:tcPr/>
                </a:tc>
                <a:tc>
                  <a:txBody>
                    <a:bodyPr/>
                    <a:lstStyle/>
                    <a:p>
                      <a:r>
                        <a:rPr kumimoji="0" lang="kk-KZ" sz="1000" i="1" kern="1200" dirty="0" smtClean="0">
                          <a:solidFill>
                            <a:schemeClr val="dk1"/>
                          </a:solidFill>
                          <a:latin typeface="Times New Roman" pitchFamily="18" charset="0"/>
                          <a:ea typeface="+mn-ea"/>
                          <a:cs typeface="Times New Roman" pitchFamily="18" charset="0"/>
                        </a:rPr>
                        <a:t>қаржылық есепте берілген ақпарат</a:t>
                      </a:r>
                      <a:endParaRPr lang="ru-RU" sz="1000" i="1" dirty="0">
                        <a:latin typeface="Times New Roman" pitchFamily="18" charset="0"/>
                        <a:cs typeface="Times New Roman" pitchFamily="18" charset="0"/>
                      </a:endParaRPr>
                    </a:p>
                  </a:txBody>
                  <a:tcPr/>
                </a:tc>
              </a:tr>
              <a:tr h="370840">
                <a:tc>
                  <a:txBody>
                    <a:bodyPr/>
                    <a:lstStyle/>
                    <a:p>
                      <a:r>
                        <a:rPr kumimoji="0" lang="kk-KZ" sz="1000" i="1" kern="1200" dirty="0" smtClean="0">
                          <a:solidFill>
                            <a:schemeClr val="dk1"/>
                          </a:solidFill>
                          <a:latin typeface="Times New Roman" pitchFamily="18" charset="0"/>
                          <a:ea typeface="+mn-ea"/>
                          <a:cs typeface="Times New Roman" pitchFamily="18" charset="0"/>
                        </a:rPr>
                        <a:t>Бейтараптылық</a:t>
                      </a:r>
                      <a:endParaRPr lang="ru-RU" sz="1000" i="1" dirty="0">
                        <a:latin typeface="Times New Roman" pitchFamily="18" charset="0"/>
                        <a:cs typeface="Times New Roman" pitchFamily="18" charset="0"/>
                      </a:endParaRPr>
                    </a:p>
                  </a:txBody>
                  <a:tcPr/>
                </a:tc>
                <a:tc>
                  <a:txBody>
                    <a:bodyPr/>
                    <a:lstStyle/>
                    <a:p>
                      <a:r>
                        <a:rPr kumimoji="0" lang="kk-KZ" sz="1000" i="1" kern="1200" dirty="0" smtClean="0">
                          <a:solidFill>
                            <a:schemeClr val="dk1"/>
                          </a:solidFill>
                          <a:latin typeface="Times New Roman" pitchFamily="18" charset="0"/>
                          <a:ea typeface="+mn-ea"/>
                          <a:cs typeface="Times New Roman" pitchFamily="18" charset="0"/>
                        </a:rPr>
                        <a:t>қаржылық есептілікте берілген қаржылық есеппен дайындалған ақпараттары қасақана емес жəне шынайы түрде берілген ақпарат мазмұны</a:t>
                      </a:r>
                      <a:endParaRPr lang="ru-RU" sz="1000" i="1" dirty="0">
                        <a:latin typeface="Times New Roman" pitchFamily="18" charset="0"/>
                        <a:cs typeface="Times New Roman" pitchFamily="18" charset="0"/>
                      </a:endParaRPr>
                    </a:p>
                  </a:txBody>
                  <a:tcPr/>
                </a:tc>
              </a:tr>
              <a:tr h="370840">
                <a:tc>
                  <a:txBody>
                    <a:bodyPr/>
                    <a:lstStyle/>
                    <a:p>
                      <a:r>
                        <a:rPr kumimoji="0" lang="kk-KZ" sz="1000" i="1" kern="1200" dirty="0" smtClean="0">
                          <a:solidFill>
                            <a:schemeClr val="dk1"/>
                          </a:solidFill>
                          <a:latin typeface="Times New Roman" pitchFamily="18" charset="0"/>
                          <a:ea typeface="+mn-ea"/>
                          <a:cs typeface="Times New Roman" pitchFamily="18" charset="0"/>
                        </a:rPr>
                        <a:t>Түсініктілік</a:t>
                      </a:r>
                      <a:endParaRPr lang="ru-RU" sz="1000" i="1"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kk-KZ" sz="1000" i="1" kern="1200" dirty="0" smtClean="0">
                          <a:solidFill>
                            <a:schemeClr val="dk1"/>
                          </a:solidFill>
                          <a:latin typeface="Times New Roman" pitchFamily="18" charset="0"/>
                          <a:ea typeface="+mn-ea"/>
                          <a:cs typeface="Times New Roman" pitchFamily="18" charset="0"/>
                        </a:rPr>
                        <a:t>қаржылық есептіліктегі ақпарат түсінікті, тегіс қамти алады жəне ажыратыла алмайтын түсінік емес.</a:t>
                      </a:r>
                      <a:endParaRPr kumimoji="0" lang="ru-RU" sz="1000" i="1" kern="1200" dirty="0" smtClean="0">
                        <a:solidFill>
                          <a:schemeClr val="dk1"/>
                        </a:solidFill>
                        <a:latin typeface="Times New Roman" pitchFamily="18" charset="0"/>
                        <a:ea typeface="+mn-ea"/>
                        <a:cs typeface="Times New Roman" pitchFamily="18" charset="0"/>
                      </a:endParaRPr>
                    </a:p>
                    <a:p>
                      <a:endParaRPr lang="ru-RU" sz="1000" i="1" dirty="0">
                        <a:latin typeface="Times New Roman" pitchFamily="18" charset="0"/>
                        <a:cs typeface="Times New Roman" pitchFamily="18" charset="0"/>
                      </a:endParaRPr>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823616"/>
            <a:ext cx="7704856" cy="5293757"/>
          </a:xfrm>
          <a:prstGeom prst="rect">
            <a:avLst/>
          </a:prstGeom>
          <a:noFill/>
        </p:spPr>
        <p:txBody>
          <a:bodyPr wrap="square" rtlCol="0">
            <a:spAutoFit/>
          </a:bodyPr>
          <a:lstStyle/>
          <a:p>
            <a:pPr algn="ctr"/>
            <a:r>
              <a:rPr lang="kk-KZ" b="1" i="1" dirty="0">
                <a:latin typeface="Times New Roman" pitchFamily="18" charset="0"/>
                <a:cs typeface="Times New Roman" pitchFamily="18" charset="0"/>
              </a:rPr>
              <a:t>Қаржылық есептілік бойынша пікірін білдіру</a:t>
            </a:r>
            <a:r>
              <a:rPr lang="kk-KZ" b="1" i="1" dirty="0" smtClean="0">
                <a:latin typeface="Times New Roman" pitchFamily="18" charset="0"/>
                <a:cs typeface="Times New Roman" pitchFamily="18" charset="0"/>
              </a:rPr>
              <a:t>.</a:t>
            </a:r>
          </a:p>
          <a:p>
            <a:endParaRPr lang="ru-RU" sz="1400" dirty="0">
              <a:latin typeface="Times New Roman" pitchFamily="18" charset="0"/>
              <a:cs typeface="Times New Roman" pitchFamily="18" charset="0"/>
            </a:endParaRPr>
          </a:p>
          <a:p>
            <a:pPr algn="just"/>
            <a:r>
              <a:rPr lang="kk-KZ" sz="1400" i="1" dirty="0" smtClean="0">
                <a:latin typeface="Times New Roman" pitchFamily="18" charset="0"/>
                <a:cs typeface="Times New Roman" pitchFamily="18" charset="0"/>
              </a:rPr>
              <a:t>          </a:t>
            </a:r>
            <a:r>
              <a:rPr lang="kk-KZ" sz="1600" i="1" dirty="0" smtClean="0">
                <a:latin typeface="Times New Roman" pitchFamily="18" charset="0"/>
                <a:cs typeface="Times New Roman" pitchFamily="18" charset="0"/>
              </a:rPr>
              <a:t>Аудитор</a:t>
            </a:r>
            <a:r>
              <a:rPr lang="kk-KZ" sz="1600" i="1" dirty="0">
                <a:latin typeface="Times New Roman" pitchFamily="18" charset="0"/>
                <a:cs typeface="Times New Roman" pitchFamily="18" charset="0"/>
              </a:rPr>
              <a:t>, қаржылық есептіліктің тұжырымдамалық негізімен сəйкес дайындалған, дұрыс пікір тудыру үшін жасалған жалпы қолданыстағы қаржылық есептің толық пакеті бойынша өзінің пікірін білдіргенде аудитор, 700 АХС (қайта қаралған) жалпы қолданыстағы қаржылық есептіліктің толық пакеті бойынша тəуелсіз аудитордың Есебін қаржылық есептілік бойынша жəне аудиторлық есептің нысаны мен мазмұны бойынша пікірін білдіруде есепке алады. Аудитор 701 АХС түрлендірілген аудиторлық пікірді білдіруде қолданады, түсіндіруді, қосымша түсінікпен пікірін, пікірінен бас тарту немесе теріс пікір беру қоса кіреді.</a:t>
            </a:r>
            <a:endParaRPr lang="ru-RU" sz="1600" i="1" dirty="0">
              <a:latin typeface="Times New Roman" pitchFamily="18" charset="0"/>
              <a:cs typeface="Times New Roman" pitchFamily="18" charset="0"/>
            </a:endParaRPr>
          </a:p>
          <a:p>
            <a:pPr algn="just"/>
            <a:r>
              <a:rPr lang="kk-KZ" sz="1600" i="1" dirty="0" smtClean="0">
                <a:latin typeface="Times New Roman" pitchFamily="18" charset="0"/>
                <a:cs typeface="Times New Roman" pitchFamily="18" charset="0"/>
              </a:rPr>
              <a:t>        Аудитор </a:t>
            </a:r>
            <a:r>
              <a:rPr lang="kk-KZ" sz="1600" i="1" dirty="0">
                <a:latin typeface="Times New Roman" pitchFamily="18" charset="0"/>
                <a:cs typeface="Times New Roman" pitchFamily="18" charset="0"/>
              </a:rPr>
              <a:t>800 АХС келесілер бойынша пікірін білдіруде пайдаланады:</a:t>
            </a:r>
            <a:endParaRPr lang="ru-RU" sz="1600" i="1" dirty="0">
              <a:latin typeface="Times New Roman" pitchFamily="18" charset="0"/>
              <a:cs typeface="Times New Roman" pitchFamily="18" charset="0"/>
            </a:endParaRPr>
          </a:p>
          <a:p>
            <a:pPr algn="just"/>
            <a:r>
              <a:rPr lang="kk-KZ" sz="1600" i="1" dirty="0" smtClean="0">
                <a:latin typeface="Times New Roman" pitchFamily="18" charset="0"/>
                <a:cs typeface="Times New Roman" pitchFamily="18" charset="0"/>
              </a:rPr>
              <a:t>       (</a:t>
            </a:r>
            <a:r>
              <a:rPr lang="kk-KZ" sz="1600" i="1" dirty="0">
                <a:latin typeface="Times New Roman" pitchFamily="18" charset="0"/>
                <a:cs typeface="Times New Roman" pitchFamily="18" charset="0"/>
              </a:rPr>
              <a:t>а) бухгалтерлік есептің басқа көлемді базасымен сəйкес дайындалған қаржылық есептіліктің толық пакеті .</a:t>
            </a:r>
            <a:endParaRPr lang="ru-RU" sz="1600" i="1" dirty="0">
              <a:latin typeface="Times New Roman" pitchFamily="18" charset="0"/>
              <a:cs typeface="Times New Roman" pitchFamily="18" charset="0"/>
            </a:endParaRPr>
          </a:p>
          <a:p>
            <a:pPr algn="just"/>
            <a:r>
              <a:rPr lang="kk-KZ" sz="1600" i="1" dirty="0" smtClean="0">
                <a:latin typeface="Times New Roman" pitchFamily="18" charset="0"/>
                <a:cs typeface="Times New Roman" pitchFamily="18" charset="0"/>
              </a:rPr>
              <a:t>       (</a:t>
            </a:r>
            <a:r>
              <a:rPr lang="kk-KZ" sz="1600" i="1" dirty="0">
                <a:latin typeface="Times New Roman" pitchFamily="18" charset="0"/>
                <a:cs typeface="Times New Roman" pitchFamily="18" charset="0"/>
              </a:rPr>
              <a:t>б) жалпы жəне арнайы тағайындалған қаржылық есептіліктің толық пакетінің құрамдас бөлігі, жеке қаржылық есеп беру, арнайы есеп шоттар, қаржылық есептілік шоттарының немесе баптарының элементтері секілді.</a:t>
            </a:r>
            <a:endParaRPr lang="ru-RU" sz="1600" i="1" dirty="0">
              <a:latin typeface="Times New Roman" pitchFamily="18" charset="0"/>
              <a:cs typeface="Times New Roman" pitchFamily="18" charset="0"/>
            </a:endParaRPr>
          </a:p>
          <a:p>
            <a:pPr algn="just"/>
            <a:r>
              <a:rPr lang="kk-KZ" sz="1600" i="1" dirty="0" smtClean="0">
                <a:latin typeface="Times New Roman" pitchFamily="18" charset="0"/>
                <a:cs typeface="Times New Roman" pitchFamily="18" charset="0"/>
              </a:rPr>
              <a:t>       (</a:t>
            </a:r>
            <a:r>
              <a:rPr lang="kk-KZ" sz="1600" i="1" dirty="0">
                <a:latin typeface="Times New Roman" pitchFamily="18" charset="0"/>
                <a:cs typeface="Times New Roman" pitchFamily="18" charset="0"/>
              </a:rPr>
              <a:t>в) Шарттарға сəйкестілігі</a:t>
            </a:r>
            <a:endParaRPr lang="ru-RU" sz="1600" i="1" dirty="0">
              <a:latin typeface="Times New Roman" pitchFamily="18" charset="0"/>
              <a:cs typeface="Times New Roman" pitchFamily="18" charset="0"/>
            </a:endParaRPr>
          </a:p>
          <a:p>
            <a:pPr algn="just"/>
            <a:r>
              <a:rPr lang="kk-KZ" sz="1600" i="1" dirty="0" smtClean="0">
                <a:latin typeface="Times New Roman" pitchFamily="18" charset="0"/>
                <a:cs typeface="Times New Roman" pitchFamily="18" charset="0"/>
              </a:rPr>
              <a:t>        (</a:t>
            </a:r>
            <a:r>
              <a:rPr lang="kk-KZ" sz="1600" i="1" dirty="0">
                <a:latin typeface="Times New Roman" pitchFamily="18" charset="0"/>
                <a:cs typeface="Times New Roman" pitchFamily="18" charset="0"/>
              </a:rPr>
              <a:t>г) Қорытынды қаржылық есеп беру.</a:t>
            </a:r>
            <a:endParaRPr lang="ru-RU" sz="1600" i="1" dirty="0">
              <a:latin typeface="Times New Roman" pitchFamily="18" charset="0"/>
              <a:cs typeface="Times New Roman" pitchFamily="18" charset="0"/>
            </a:endParaRPr>
          </a:p>
          <a:p>
            <a:pPr algn="just"/>
            <a:r>
              <a:rPr lang="kk-KZ" sz="1600" i="1" dirty="0">
                <a:latin typeface="Times New Roman" pitchFamily="18" charset="0"/>
                <a:cs typeface="Times New Roman" pitchFamily="18" charset="0"/>
              </a:rPr>
              <a:t>АХС 800 есеп беру мəселелерін қарастыруға қосымша, мысалы, келісім қабылдаумен жəне аудит жүргізумен байланысты мəселелер қарастырылады.</a:t>
            </a:r>
            <a:endParaRPr lang="ru-RU" sz="1600" i="1" dirty="0">
              <a:latin typeface="Times New Roman" pitchFamily="18" charset="0"/>
              <a:cs typeface="Times New Roman" pitchFamily="18" charset="0"/>
            </a:endParaRPr>
          </a:p>
          <a:p>
            <a:pPr algn="just"/>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476672"/>
            <a:ext cx="7776864" cy="5601533"/>
          </a:xfrm>
          <a:prstGeom prst="rect">
            <a:avLst/>
          </a:prstGeom>
          <a:noFill/>
        </p:spPr>
        <p:txBody>
          <a:bodyPr wrap="square" rtlCol="0">
            <a:spAutoFit/>
          </a:bodyPr>
          <a:lstStyle/>
          <a:p>
            <a:pPr algn="ctr"/>
            <a:r>
              <a:rPr lang="kk-KZ" b="1" i="1" dirty="0">
                <a:latin typeface="Times New Roman" pitchFamily="18" charset="0"/>
                <a:cs typeface="Times New Roman" pitchFamily="18" charset="0"/>
              </a:rPr>
              <a:t>Мемлекеттік сала </a:t>
            </a:r>
            <a:r>
              <a:rPr lang="kk-KZ" b="1" i="1" dirty="0" smtClean="0">
                <a:latin typeface="Times New Roman" pitchFamily="18" charset="0"/>
                <a:cs typeface="Times New Roman" pitchFamily="18" charset="0"/>
              </a:rPr>
              <a:t>аудиті</a:t>
            </a:r>
          </a:p>
          <a:p>
            <a:pPr algn="ctr"/>
            <a:endParaRPr lang="ru-RU" b="1" i="1" dirty="0">
              <a:latin typeface="Times New Roman" pitchFamily="18" charset="0"/>
              <a:cs typeface="Times New Roman" pitchFamily="18" charset="0"/>
            </a:endParaRPr>
          </a:p>
          <a:p>
            <a:r>
              <a:rPr lang="kk-KZ" sz="1600" i="1" dirty="0" smtClean="0">
                <a:latin typeface="Times New Roman" pitchFamily="18" charset="0"/>
                <a:cs typeface="Times New Roman" pitchFamily="18" charset="0"/>
              </a:rPr>
              <a:t>          1</a:t>
            </a:r>
            <a:r>
              <a:rPr lang="kk-KZ" sz="1600" i="1" dirty="0">
                <a:latin typeface="Times New Roman" pitchFamily="18" charset="0"/>
                <a:cs typeface="Times New Roman" pitchFamily="18" charset="0"/>
              </a:rPr>
              <a:t>. Аудиттің негізгі қағидалары аудит қайда жүргізілсе де, жеке немесе мемлекеттік салада болсын, өзгеріссіз қалады. Мемлекеттік салада аудиті мақсаты жəне ауқымы бойынша ерекшеленеді. Бұл жиі аудиттің өкілеттіліктегі заң талаптарындағы айырмашылықтарға байланысты немесе есеп беру нысанындағы айырмашылықтарға байланысты болады. (Мысалы мемлекеттік сала субъектісіне қосымша қаржылық есептілікті құруды талап етуі мүмкін).</a:t>
            </a:r>
            <a:endParaRPr lang="ru-RU" sz="1600" i="1" dirty="0">
              <a:latin typeface="Times New Roman" pitchFamily="18" charset="0"/>
              <a:cs typeface="Times New Roman" pitchFamily="18" charset="0"/>
            </a:endParaRPr>
          </a:p>
          <a:p>
            <a:endParaRPr lang="kk-KZ" sz="1600" i="1" dirty="0" smtClean="0">
              <a:latin typeface="Times New Roman" pitchFamily="18" charset="0"/>
              <a:cs typeface="Times New Roman" pitchFamily="18" charset="0"/>
            </a:endParaRPr>
          </a:p>
          <a:p>
            <a:r>
              <a:rPr lang="kk-KZ" sz="1600" i="1" dirty="0">
                <a:latin typeface="Times New Roman" pitchFamily="18" charset="0"/>
                <a:cs typeface="Times New Roman" pitchFamily="18" charset="0"/>
              </a:rPr>
              <a:t> </a:t>
            </a:r>
            <a:r>
              <a:rPr lang="kk-KZ" sz="1600" i="1" dirty="0" smtClean="0">
                <a:latin typeface="Times New Roman" pitchFamily="18" charset="0"/>
                <a:cs typeface="Times New Roman" pitchFamily="18" charset="0"/>
              </a:rPr>
              <a:t>       2</a:t>
            </a:r>
            <a:r>
              <a:rPr lang="kk-KZ" sz="1600" i="1" dirty="0">
                <a:latin typeface="Times New Roman" pitchFamily="18" charset="0"/>
                <a:cs typeface="Times New Roman" pitchFamily="18" charset="0"/>
              </a:rPr>
              <a:t>. Мемлекеттік сала субъектісінің аудиті жүргізгенде, аудитор аудитті жүргізгенде, өкілеттілікке ықпал ететін кез келген тиісті нормативті актілердің, министрліктердің қаулылары мен нұсқауларына, сонымен қатар ұлттық қауіпсіздік мəселесін ескеретін аудитке ерекше талаптарға аса көңіл бөлуі керек. Аудитті жүргізгендегі өкіліеттілік жеке сала аудитіне қарағанда өзіне тəн сипатқа ие, ол жеке сала субъектісінің қаржы есебін аудиттеуге қарағанда кең көлемді міндеттерді қамтиды жəне ауқымды сипатқа ие болады. Өкілеттік пен талаптар сондай-ақ алаяқтылық пен қателер фактілер туралы аудиторлық есеп құрғанда сонымен қатар аудиторлық есеп нысанын таңдағанда аудитордың еркін əрекет ету дəрежесіне ықпал етуі мүмкін. Сондай-ақ аудиттің амалдары мен стилінде ерекшеліктер болуы мүмкін. Соған қарамастан бұл ерекшеліктер аудиттің негізгі қағидалары мен қажетті шараларына қатысты болмайды.</a:t>
            </a:r>
            <a:endParaRPr lang="ru-RU" sz="1600" i="1" dirty="0">
              <a:latin typeface="Times New Roman" pitchFamily="18" charset="0"/>
              <a:cs typeface="Times New Roman" pitchFamily="18" charset="0"/>
            </a:endParaRP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276</TotalTime>
  <Words>1486</Words>
  <Application>Microsoft Office PowerPoint</Application>
  <PresentationFormat>Экран (4:3)</PresentationFormat>
  <Paragraphs>93</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Открытая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28</cp:revision>
  <dcterms:created xsi:type="dcterms:W3CDTF">2014-10-07T05:39:52Z</dcterms:created>
  <dcterms:modified xsi:type="dcterms:W3CDTF">2016-10-06T09:11:20Z</dcterms:modified>
</cp:coreProperties>
</file>